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drawings/drawing6.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4" r:id="rId2"/>
    <p:sldId id="257" r:id="rId3"/>
    <p:sldId id="258" r:id="rId4"/>
    <p:sldId id="280" r:id="rId5"/>
    <p:sldId id="261" r:id="rId6"/>
    <p:sldId id="262" r:id="rId7"/>
    <p:sldId id="277" r:id="rId8"/>
    <p:sldId id="274" r:id="rId9"/>
    <p:sldId id="273" r:id="rId10"/>
    <p:sldId id="275" r:id="rId11"/>
    <p:sldId id="271" r:id="rId12"/>
    <p:sldId id="278" r:id="rId13"/>
    <p:sldId id="259" r:id="rId14"/>
    <p:sldId id="276" r:id="rId15"/>
    <p:sldId id="260" r:id="rId16"/>
    <p:sldId id="265" r:id="rId17"/>
    <p:sldId id="266" r:id="rId18"/>
    <p:sldId id="279"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4F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9"/>
    <p:restoredTop sz="94195"/>
  </p:normalViewPr>
  <p:slideViewPr>
    <p:cSldViewPr>
      <p:cViewPr varScale="1">
        <p:scale>
          <a:sx n="113" d="100"/>
          <a:sy n="113" d="100"/>
        </p:scale>
        <p:origin x="185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7.xlsx"/><Relationship Id="rId1" Type="http://schemas.openxmlformats.org/officeDocument/2006/relationships/themeOverride" Target="../theme/themeOverride1.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981335666375003E-2"/>
          <c:y val="4.48613919291872E-2"/>
          <c:w val="0.73313490327597897"/>
          <c:h val="0.85720342830906904"/>
        </c:manualLayout>
      </c:layout>
      <c:areaChart>
        <c:grouping val="stacked"/>
        <c:varyColors val="0"/>
        <c:ser>
          <c:idx val="0"/>
          <c:order val="0"/>
          <c:tx>
            <c:strRef>
              <c:f>Sheet1!$B$1</c:f>
              <c:strCache>
                <c:ptCount val="1"/>
                <c:pt idx="0">
                  <c:v>USA &amp; Canada</c:v>
                </c:pt>
              </c:strCache>
            </c:strRef>
          </c:tx>
          <c:cat>
            <c:strRef>
              <c:f>Sheet1!$A$2:$A$6</c:f>
              <c:strCache>
                <c:ptCount val="5"/>
                <c:pt idx="0">
                  <c:v>1990-94</c:v>
                </c:pt>
                <c:pt idx="1">
                  <c:v>1995-99</c:v>
                </c:pt>
                <c:pt idx="2">
                  <c:v>2000-04</c:v>
                </c:pt>
                <c:pt idx="3">
                  <c:v>2005-09</c:v>
                </c:pt>
                <c:pt idx="4">
                  <c:v>2010-15</c:v>
                </c:pt>
              </c:strCache>
            </c:strRef>
          </c:cat>
          <c:val>
            <c:numRef>
              <c:f>Sheet1!$B$2:$B$6</c:f>
              <c:numCache>
                <c:formatCode>0.0</c:formatCode>
                <c:ptCount val="5"/>
                <c:pt idx="0">
                  <c:v>4.4165000000000003E-2</c:v>
                </c:pt>
                <c:pt idx="1">
                  <c:v>2.3573879999999998</c:v>
                </c:pt>
                <c:pt idx="2">
                  <c:v>7.7637130000000001</c:v>
                </c:pt>
                <c:pt idx="3">
                  <c:v>13.609403</c:v>
                </c:pt>
                <c:pt idx="4">
                  <c:v>35.527634499999998</c:v>
                </c:pt>
              </c:numCache>
            </c:numRef>
          </c:val>
          <c:extLst>
            <c:ext xmlns:c16="http://schemas.microsoft.com/office/drawing/2014/chart" uri="{C3380CC4-5D6E-409C-BE32-E72D297353CC}">
              <c16:uniqueId val="{00000000-FBB3-436C-8163-5F2E3FD33B79}"/>
            </c:ext>
          </c:extLst>
        </c:ser>
        <c:ser>
          <c:idx val="1"/>
          <c:order val="1"/>
          <c:tx>
            <c:strRef>
              <c:f>Sheet1!$C$1</c:f>
              <c:strCache>
                <c:ptCount val="1"/>
                <c:pt idx="0">
                  <c:v>EC</c:v>
                </c:pt>
              </c:strCache>
            </c:strRef>
          </c:tx>
          <c:cat>
            <c:strRef>
              <c:f>Sheet1!$A$2:$A$6</c:f>
              <c:strCache>
                <c:ptCount val="5"/>
                <c:pt idx="0">
                  <c:v>1990-94</c:v>
                </c:pt>
                <c:pt idx="1">
                  <c:v>1995-99</c:v>
                </c:pt>
                <c:pt idx="2">
                  <c:v>2000-04</c:v>
                </c:pt>
                <c:pt idx="3">
                  <c:v>2005-09</c:v>
                </c:pt>
                <c:pt idx="4">
                  <c:v>2010-15</c:v>
                </c:pt>
              </c:strCache>
            </c:strRef>
          </c:cat>
          <c:val>
            <c:numRef>
              <c:f>Sheet1!$C$2:$C$6</c:f>
              <c:numCache>
                <c:formatCode>0.0</c:formatCode>
                <c:ptCount val="5"/>
                <c:pt idx="0">
                  <c:v>0.39576</c:v>
                </c:pt>
                <c:pt idx="1">
                  <c:v>0.93001</c:v>
                </c:pt>
                <c:pt idx="2">
                  <c:v>4.4785390000000014</c:v>
                </c:pt>
                <c:pt idx="3">
                  <c:v>16.900319</c:v>
                </c:pt>
                <c:pt idx="4">
                  <c:v>30.144297999999999</c:v>
                </c:pt>
              </c:numCache>
            </c:numRef>
          </c:val>
          <c:extLst>
            <c:ext xmlns:c16="http://schemas.microsoft.com/office/drawing/2014/chart" uri="{C3380CC4-5D6E-409C-BE32-E72D297353CC}">
              <c16:uniqueId val="{00000001-FBB3-436C-8163-5F2E3FD33B79}"/>
            </c:ext>
          </c:extLst>
        </c:ser>
        <c:ser>
          <c:idx val="2"/>
          <c:order val="2"/>
          <c:tx>
            <c:strRef>
              <c:f>Sheet1!$D$1</c:f>
              <c:strCache>
                <c:ptCount val="1"/>
                <c:pt idx="0">
                  <c:v>EU NCAs</c:v>
                </c:pt>
              </c:strCache>
            </c:strRef>
          </c:tx>
          <c:spPr>
            <a:ln w="25400">
              <a:noFill/>
            </a:ln>
          </c:spPr>
          <c:cat>
            <c:strRef>
              <c:f>Sheet1!$A$2:$A$6</c:f>
              <c:strCache>
                <c:ptCount val="5"/>
                <c:pt idx="0">
                  <c:v>1990-94</c:v>
                </c:pt>
                <c:pt idx="1">
                  <c:v>1995-99</c:v>
                </c:pt>
                <c:pt idx="2">
                  <c:v>2000-04</c:v>
                </c:pt>
                <c:pt idx="3">
                  <c:v>2005-09</c:v>
                </c:pt>
                <c:pt idx="4">
                  <c:v>2010-15</c:v>
                </c:pt>
              </c:strCache>
            </c:strRef>
          </c:cat>
          <c:val>
            <c:numRef>
              <c:f>Sheet1!$D$2:$D$6</c:f>
              <c:numCache>
                <c:formatCode>0.0</c:formatCode>
                <c:ptCount val="5"/>
                <c:pt idx="0">
                  <c:v>4.172E-2</c:v>
                </c:pt>
                <c:pt idx="1">
                  <c:v>0.65218500000000001</c:v>
                </c:pt>
                <c:pt idx="2">
                  <c:v>3.1276259999999998</c:v>
                </c:pt>
                <c:pt idx="3">
                  <c:v>10.0015935</c:v>
                </c:pt>
                <c:pt idx="4">
                  <c:v>23.483912199999999</c:v>
                </c:pt>
              </c:numCache>
            </c:numRef>
          </c:val>
          <c:extLst>
            <c:ext xmlns:c16="http://schemas.microsoft.com/office/drawing/2014/chart" uri="{C3380CC4-5D6E-409C-BE32-E72D297353CC}">
              <c16:uniqueId val="{00000002-FBB3-436C-8163-5F2E3FD33B79}"/>
            </c:ext>
          </c:extLst>
        </c:ser>
        <c:ser>
          <c:idx val="3"/>
          <c:order val="3"/>
          <c:tx>
            <c:strRef>
              <c:f>Sheet1!$E$1</c:f>
              <c:strCache>
                <c:ptCount val="1"/>
                <c:pt idx="0">
                  <c:v>ROW</c:v>
                </c:pt>
              </c:strCache>
            </c:strRef>
          </c:tx>
          <c:spPr>
            <a:ln w="25400">
              <a:noFill/>
            </a:ln>
          </c:spPr>
          <c:cat>
            <c:strRef>
              <c:f>Sheet1!$A$2:$A$6</c:f>
              <c:strCache>
                <c:ptCount val="5"/>
                <c:pt idx="0">
                  <c:v>1990-94</c:v>
                </c:pt>
                <c:pt idx="1">
                  <c:v>1995-99</c:v>
                </c:pt>
                <c:pt idx="2">
                  <c:v>2000-04</c:v>
                </c:pt>
                <c:pt idx="3">
                  <c:v>2005-09</c:v>
                </c:pt>
                <c:pt idx="4">
                  <c:v>2010-15</c:v>
                </c:pt>
              </c:strCache>
            </c:strRef>
          </c:cat>
          <c:val>
            <c:numRef>
              <c:f>Sheet1!$E$2:$E$6</c:f>
              <c:numCache>
                <c:formatCode>0.0</c:formatCode>
                <c:ptCount val="5"/>
                <c:pt idx="0">
                  <c:v>3.3600000000000001E-3</c:v>
                </c:pt>
                <c:pt idx="1">
                  <c:v>6.8128999999999995E-2</c:v>
                </c:pt>
                <c:pt idx="2">
                  <c:v>0.32199299999999997</c:v>
                </c:pt>
                <c:pt idx="3">
                  <c:v>5.4179539999999946</c:v>
                </c:pt>
                <c:pt idx="4">
                  <c:v>17.96090216</c:v>
                </c:pt>
              </c:numCache>
            </c:numRef>
          </c:val>
          <c:extLst>
            <c:ext xmlns:c16="http://schemas.microsoft.com/office/drawing/2014/chart" uri="{C3380CC4-5D6E-409C-BE32-E72D297353CC}">
              <c16:uniqueId val="{00000003-FBB3-436C-8163-5F2E3FD33B79}"/>
            </c:ext>
          </c:extLst>
        </c:ser>
        <c:dLbls>
          <c:showLegendKey val="0"/>
          <c:showVal val="0"/>
          <c:showCatName val="0"/>
          <c:showSerName val="0"/>
          <c:showPercent val="0"/>
          <c:showBubbleSize val="0"/>
        </c:dLbls>
        <c:axId val="143868256"/>
        <c:axId val="146173504"/>
      </c:areaChart>
      <c:catAx>
        <c:axId val="143868256"/>
        <c:scaling>
          <c:orientation val="minMax"/>
        </c:scaling>
        <c:delete val="0"/>
        <c:axPos val="b"/>
        <c:numFmt formatCode="General" sourceLinked="1"/>
        <c:majorTickMark val="out"/>
        <c:minorTickMark val="none"/>
        <c:tickLblPos val="nextTo"/>
        <c:crossAx val="146173504"/>
        <c:crosses val="autoZero"/>
        <c:auto val="1"/>
        <c:lblAlgn val="ctr"/>
        <c:lblOffset val="100"/>
        <c:noMultiLvlLbl val="0"/>
      </c:catAx>
      <c:valAx>
        <c:axId val="146173504"/>
        <c:scaling>
          <c:orientation val="minMax"/>
          <c:max val="120"/>
          <c:min val="0"/>
        </c:scaling>
        <c:delete val="0"/>
        <c:axPos val="l"/>
        <c:majorGridlines/>
        <c:numFmt formatCode="0.0" sourceLinked="1"/>
        <c:majorTickMark val="out"/>
        <c:minorTickMark val="none"/>
        <c:tickLblPos val="nextTo"/>
        <c:crossAx val="143868256"/>
        <c:crosses val="autoZero"/>
        <c:crossBetween val="midCat"/>
      </c:valAx>
    </c:plotArea>
    <c:legend>
      <c:legendPos val="r"/>
      <c:layout>
        <c:manualLayout>
          <c:xMode val="edge"/>
          <c:yMode val="edge"/>
          <c:x val="0.85215648391173304"/>
          <c:y val="0.34423591178275198"/>
          <c:w val="0.14784351608826701"/>
          <c:h val="0.51356230707144501"/>
        </c:manualLayout>
      </c:layout>
      <c:overlay val="0"/>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USD Million</c:v>
                </c:pt>
              </c:strCache>
            </c:strRef>
          </c:tx>
          <c:spPr>
            <a:solidFill>
              <a:srgbClr val="10CE9C"/>
            </a:solidFill>
          </c:spPr>
          <c:invertIfNegative val="0"/>
          <c:cat>
            <c:strRef>
              <c:f>Sheet1!$A$2:$A$7</c:f>
              <c:strCache>
                <c:ptCount val="6"/>
                <c:pt idx="0">
                  <c:v>Brazil</c:v>
                </c:pt>
                <c:pt idx="1">
                  <c:v>Korea</c:v>
                </c:pt>
                <c:pt idx="2">
                  <c:v>India</c:v>
                </c:pt>
                <c:pt idx="3">
                  <c:v>South Africa</c:v>
                </c:pt>
                <c:pt idx="4">
                  <c:v>Japan</c:v>
                </c:pt>
                <c:pt idx="5">
                  <c:v>Turkey</c:v>
                </c:pt>
              </c:strCache>
            </c:strRef>
          </c:cat>
          <c:val>
            <c:numRef>
              <c:f>Sheet1!$B$2:$B$7</c:f>
              <c:numCache>
                <c:formatCode>General</c:formatCode>
                <c:ptCount val="6"/>
                <c:pt idx="0">
                  <c:v>3673.7710000000002</c:v>
                </c:pt>
                <c:pt idx="1">
                  <c:v>2433.9720000000002</c:v>
                </c:pt>
                <c:pt idx="2">
                  <c:v>1609.9639999999999</c:v>
                </c:pt>
                <c:pt idx="3">
                  <c:v>1358.0735999999999</c:v>
                </c:pt>
                <c:pt idx="4">
                  <c:v>986.625</c:v>
                </c:pt>
                <c:pt idx="5">
                  <c:v>690.62300000000005</c:v>
                </c:pt>
              </c:numCache>
            </c:numRef>
          </c:val>
          <c:extLst>
            <c:ext xmlns:c16="http://schemas.microsoft.com/office/drawing/2014/chart" uri="{C3380CC4-5D6E-409C-BE32-E72D297353CC}">
              <c16:uniqueId val="{00000000-DAB7-4F2B-A50E-BB6241852976}"/>
            </c:ext>
          </c:extLst>
        </c:ser>
        <c:dLbls>
          <c:showLegendKey val="0"/>
          <c:showVal val="0"/>
          <c:showCatName val="0"/>
          <c:showSerName val="0"/>
          <c:showPercent val="0"/>
          <c:showBubbleSize val="0"/>
        </c:dLbls>
        <c:gapWidth val="150"/>
        <c:overlap val="100"/>
        <c:axId val="185155696"/>
        <c:axId val="186809536"/>
      </c:barChart>
      <c:catAx>
        <c:axId val="185155696"/>
        <c:scaling>
          <c:orientation val="minMax"/>
        </c:scaling>
        <c:delete val="0"/>
        <c:axPos val="b"/>
        <c:numFmt formatCode="General" sourceLinked="0"/>
        <c:majorTickMark val="out"/>
        <c:minorTickMark val="none"/>
        <c:tickLblPos val="nextTo"/>
        <c:crossAx val="186809536"/>
        <c:crosses val="autoZero"/>
        <c:auto val="1"/>
        <c:lblAlgn val="ctr"/>
        <c:lblOffset val="100"/>
        <c:noMultiLvlLbl val="0"/>
      </c:catAx>
      <c:valAx>
        <c:axId val="186809536"/>
        <c:scaling>
          <c:orientation val="minMax"/>
        </c:scaling>
        <c:delete val="0"/>
        <c:axPos val="l"/>
        <c:majorGridlines/>
        <c:numFmt formatCode="General" sourceLinked="1"/>
        <c:majorTickMark val="out"/>
        <c:minorTickMark val="none"/>
        <c:tickLblPos val="nextTo"/>
        <c:crossAx val="18515569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59210212359801"/>
          <c:y val="3.5720370331746701E-2"/>
          <c:w val="0.75374123120974001"/>
          <c:h val="0.93154154210218898"/>
        </c:manualLayout>
      </c:layout>
      <c:barChart>
        <c:barDir val="bar"/>
        <c:grouping val="clustered"/>
        <c:varyColors val="0"/>
        <c:ser>
          <c:idx val="0"/>
          <c:order val="0"/>
          <c:tx>
            <c:strRef>
              <c:f>Sheet1!$B$1</c:f>
              <c:strCache>
                <c:ptCount val="1"/>
                <c:pt idx="0">
                  <c:v>$ Billion</c:v>
                </c:pt>
              </c:strCache>
            </c:strRef>
          </c:tx>
          <c:spPr>
            <a:solidFill>
              <a:srgbClr val="9900C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Oceana</c:v>
                </c:pt>
                <c:pt idx="1">
                  <c:v>Lat. America</c:v>
                </c:pt>
                <c:pt idx="2">
                  <c:v>Other Europe</c:v>
                </c:pt>
                <c:pt idx="3">
                  <c:v>Africa</c:v>
                </c:pt>
                <c:pt idx="4">
                  <c:v>Asia</c:v>
                </c:pt>
                <c:pt idx="5">
                  <c:v>US &amp; Canada</c:v>
                </c:pt>
                <c:pt idx="6">
                  <c:v>W. Europe </c:v>
                </c:pt>
              </c:strCache>
            </c:strRef>
          </c:cat>
          <c:val>
            <c:numRef>
              <c:f>Sheet1!$B$2:$B$8</c:f>
              <c:numCache>
                <c:formatCode>0.0</c:formatCode>
                <c:ptCount val="7"/>
                <c:pt idx="0">
                  <c:v>0.41199999999999998</c:v>
                </c:pt>
                <c:pt idx="1">
                  <c:v>2.125</c:v>
                </c:pt>
                <c:pt idx="2">
                  <c:v>0.67500000000000004</c:v>
                </c:pt>
                <c:pt idx="3">
                  <c:v>1.397</c:v>
                </c:pt>
                <c:pt idx="4">
                  <c:v>26.309000000000001</c:v>
                </c:pt>
                <c:pt idx="5">
                  <c:v>48.539000000000001</c:v>
                </c:pt>
                <c:pt idx="6">
                  <c:v>71.05</c:v>
                </c:pt>
              </c:numCache>
            </c:numRef>
          </c:val>
          <c:extLst>
            <c:ext xmlns:c16="http://schemas.microsoft.com/office/drawing/2014/chart" uri="{C3380CC4-5D6E-409C-BE32-E72D297353CC}">
              <c16:uniqueId val="{00000000-95CB-4951-A5A6-E6E9168B3CC5}"/>
            </c:ext>
          </c:extLst>
        </c:ser>
        <c:dLbls>
          <c:showLegendKey val="0"/>
          <c:showVal val="1"/>
          <c:showCatName val="0"/>
          <c:showSerName val="0"/>
          <c:showPercent val="0"/>
          <c:showBubbleSize val="0"/>
        </c:dLbls>
        <c:gapWidth val="150"/>
        <c:overlap val="-25"/>
        <c:axId val="186143376"/>
        <c:axId val="186145424"/>
      </c:barChart>
      <c:catAx>
        <c:axId val="186143376"/>
        <c:scaling>
          <c:orientation val="minMax"/>
        </c:scaling>
        <c:delete val="0"/>
        <c:axPos val="l"/>
        <c:numFmt formatCode="General" sourceLinked="1"/>
        <c:majorTickMark val="none"/>
        <c:minorTickMark val="none"/>
        <c:tickLblPos val="nextTo"/>
        <c:crossAx val="186145424"/>
        <c:crosses val="autoZero"/>
        <c:auto val="0"/>
        <c:lblAlgn val="ctr"/>
        <c:lblOffset val="100"/>
        <c:noMultiLvlLbl val="0"/>
      </c:catAx>
      <c:valAx>
        <c:axId val="186145424"/>
        <c:scaling>
          <c:orientation val="minMax"/>
        </c:scaling>
        <c:delete val="1"/>
        <c:axPos val="b"/>
        <c:numFmt formatCode="0.0" sourceLinked="1"/>
        <c:majorTickMark val="none"/>
        <c:minorTickMark val="none"/>
        <c:tickLblPos val="none"/>
        <c:crossAx val="186143376"/>
        <c:crosses val="autoZero"/>
        <c:crossBetween val="between"/>
      </c:valAx>
    </c:plotArea>
    <c:legend>
      <c:legendPos val="t"/>
      <c:layout>
        <c:manualLayout>
          <c:xMode val="edge"/>
          <c:yMode val="edge"/>
          <c:x val="0.62885790980672895"/>
          <c:y val="0.59350460429733698"/>
          <c:w val="0.25027057981388701"/>
          <c:h val="0.104172735242611"/>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mtClean="0"/>
              <a:t>Number of Companies</a:t>
            </a:r>
            <a:endParaRPr lang="en-US"/>
          </a:p>
        </c:rich>
      </c:tx>
      <c:overlay val="0"/>
    </c:title>
    <c:autoTitleDeleted val="0"/>
    <c:plotArea>
      <c:layout/>
      <c:barChart>
        <c:barDir val="bar"/>
        <c:grouping val="clustered"/>
        <c:varyColors val="0"/>
        <c:ser>
          <c:idx val="0"/>
          <c:order val="0"/>
          <c:tx>
            <c:strRef>
              <c:f>Sheet1!$B$1</c:f>
              <c:strCache>
                <c:ptCount val="1"/>
                <c:pt idx="0">
                  <c:v>Number</c:v>
                </c:pt>
              </c:strCache>
            </c:strRef>
          </c:tx>
          <c:spPr>
            <a:solidFill>
              <a:srgbClr val="FFC000"/>
            </a:solidFill>
          </c:spPr>
          <c:invertIfNegative val="0"/>
          <c:dLbls>
            <c:dLbl>
              <c:idx val="0"/>
              <c:tx>
                <c:rich>
                  <a:bodyPr/>
                  <a:lstStyle/>
                  <a:p>
                    <a:r>
                      <a:rPr lang="en-US" smtClean="0"/>
                      <a:t>16</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E0A-4BE1-873E-E635FE99DB5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Australia</c:v>
                </c:pt>
                <c:pt idx="1">
                  <c:v>Africa</c:v>
                </c:pt>
                <c:pt idx="2">
                  <c:v>Lat. America</c:v>
                </c:pt>
                <c:pt idx="3">
                  <c:v>E. Europe</c:v>
                </c:pt>
                <c:pt idx="4">
                  <c:v>Asia</c:v>
                </c:pt>
                <c:pt idx="5">
                  <c:v>US &amp; Canada</c:v>
                </c:pt>
                <c:pt idx="6">
                  <c:v>W. &amp; Cent. Europe</c:v>
                </c:pt>
              </c:strCache>
            </c:strRef>
          </c:cat>
          <c:val>
            <c:numRef>
              <c:f>Sheet1!$B$2:$B$8</c:f>
              <c:numCache>
                <c:formatCode>General</c:formatCode>
                <c:ptCount val="7"/>
                <c:pt idx="0">
                  <c:v>21</c:v>
                </c:pt>
                <c:pt idx="1">
                  <c:v>35</c:v>
                </c:pt>
                <c:pt idx="2">
                  <c:v>35</c:v>
                </c:pt>
                <c:pt idx="3">
                  <c:v>29</c:v>
                </c:pt>
                <c:pt idx="4">
                  <c:v>372</c:v>
                </c:pt>
                <c:pt idx="5">
                  <c:v>387</c:v>
                </c:pt>
                <c:pt idx="6">
                  <c:v>1474</c:v>
                </c:pt>
              </c:numCache>
            </c:numRef>
          </c:val>
          <c:extLst>
            <c:ext xmlns:c16="http://schemas.microsoft.com/office/drawing/2014/chart" uri="{C3380CC4-5D6E-409C-BE32-E72D297353CC}">
              <c16:uniqueId val="{00000001-DE0A-4BE1-873E-E635FE99DB58}"/>
            </c:ext>
          </c:extLst>
        </c:ser>
        <c:dLbls>
          <c:showLegendKey val="0"/>
          <c:showVal val="1"/>
          <c:showCatName val="0"/>
          <c:showSerName val="0"/>
          <c:showPercent val="0"/>
          <c:showBubbleSize val="0"/>
        </c:dLbls>
        <c:gapWidth val="150"/>
        <c:overlap val="-25"/>
        <c:axId val="185072192"/>
        <c:axId val="185074512"/>
      </c:barChart>
      <c:catAx>
        <c:axId val="185072192"/>
        <c:scaling>
          <c:orientation val="minMax"/>
        </c:scaling>
        <c:delete val="0"/>
        <c:axPos val="l"/>
        <c:numFmt formatCode="General" sourceLinked="0"/>
        <c:majorTickMark val="none"/>
        <c:minorTickMark val="none"/>
        <c:tickLblPos val="nextTo"/>
        <c:crossAx val="185074512"/>
        <c:crosses val="autoZero"/>
        <c:auto val="1"/>
        <c:lblAlgn val="ctr"/>
        <c:lblOffset val="100"/>
        <c:noMultiLvlLbl val="0"/>
      </c:catAx>
      <c:valAx>
        <c:axId val="185074512"/>
        <c:scaling>
          <c:orientation val="minMax"/>
        </c:scaling>
        <c:delete val="1"/>
        <c:axPos val="b"/>
        <c:numFmt formatCode="General" sourceLinked="1"/>
        <c:majorTickMark val="out"/>
        <c:minorTickMark val="none"/>
        <c:tickLblPos val="none"/>
        <c:crossAx val="1850721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82220278020799"/>
          <c:y val="1.78571386723991E-2"/>
          <c:w val="0.73779588315349498"/>
          <c:h val="0.84917912233335902"/>
        </c:manualLayout>
      </c:layout>
      <c:barChart>
        <c:barDir val="bar"/>
        <c:grouping val="clustered"/>
        <c:varyColors val="0"/>
        <c:ser>
          <c:idx val="0"/>
          <c:order val="0"/>
          <c:tx>
            <c:strRef>
              <c:f>Sheet1!$B$1</c:f>
              <c:strCache>
                <c:ptCount val="1"/>
                <c:pt idx="0">
                  <c:v>Column1</c:v>
                </c:pt>
              </c:strCache>
            </c:strRef>
          </c:tx>
          <c:spPr>
            <a:solidFill>
              <a:srgbClr val="0000FF"/>
            </a:solidFill>
          </c:spPr>
          <c:invertIfNegative val="0"/>
          <c:cat>
            <c:strRef>
              <c:f>Sheet1!$A$2:$A$10</c:f>
              <c:strCache>
                <c:ptCount val="9"/>
                <c:pt idx="0">
                  <c:v>Other</c:v>
                </c:pt>
                <c:pt idx="1">
                  <c:v>Banned or Barred</c:v>
                </c:pt>
                <c:pt idx="2">
                  <c:v>Acquitted, dismissed</c:v>
                </c:pt>
                <c:pt idx="3">
                  <c:v>Fugitives</c:v>
                </c:pt>
                <c:pt idx="4">
                  <c:v>Indicted, waiting</c:v>
                </c:pt>
                <c:pt idx="5">
                  <c:v>Guilty, waiting</c:v>
                </c:pt>
                <c:pt idx="6">
                  <c:v>Prison only</c:v>
                </c:pt>
                <c:pt idx="7">
                  <c:v>Fined only</c:v>
                </c:pt>
                <c:pt idx="8">
                  <c:v>Fined &amp; Prison</c:v>
                </c:pt>
              </c:strCache>
            </c:strRef>
          </c:cat>
          <c:val>
            <c:numRef>
              <c:f>Sheet1!$B$2:$B$10</c:f>
              <c:numCache>
                <c:formatCode>General</c:formatCode>
                <c:ptCount val="9"/>
                <c:pt idx="0">
                  <c:v>14</c:v>
                </c:pt>
                <c:pt idx="1">
                  <c:v>11</c:v>
                </c:pt>
                <c:pt idx="2">
                  <c:v>71</c:v>
                </c:pt>
                <c:pt idx="3">
                  <c:v>306</c:v>
                </c:pt>
                <c:pt idx="4">
                  <c:v>201</c:v>
                </c:pt>
                <c:pt idx="5">
                  <c:v>103</c:v>
                </c:pt>
                <c:pt idx="6">
                  <c:v>91</c:v>
                </c:pt>
                <c:pt idx="7">
                  <c:v>234</c:v>
                </c:pt>
                <c:pt idx="8">
                  <c:v>238</c:v>
                </c:pt>
              </c:numCache>
            </c:numRef>
          </c:val>
          <c:extLst>
            <c:ext xmlns:c16="http://schemas.microsoft.com/office/drawing/2014/chart" uri="{C3380CC4-5D6E-409C-BE32-E72D297353CC}">
              <c16:uniqueId val="{00000000-EC4C-4DC4-930F-B933D1BBF576}"/>
            </c:ext>
          </c:extLst>
        </c:ser>
        <c:dLbls>
          <c:showLegendKey val="0"/>
          <c:showVal val="0"/>
          <c:showCatName val="0"/>
          <c:showSerName val="0"/>
          <c:showPercent val="0"/>
          <c:showBubbleSize val="0"/>
        </c:dLbls>
        <c:gapWidth val="150"/>
        <c:axId val="186042864"/>
        <c:axId val="186045184"/>
      </c:barChart>
      <c:catAx>
        <c:axId val="186042864"/>
        <c:scaling>
          <c:orientation val="minMax"/>
        </c:scaling>
        <c:delete val="0"/>
        <c:axPos val="l"/>
        <c:numFmt formatCode="General" sourceLinked="0"/>
        <c:majorTickMark val="out"/>
        <c:minorTickMark val="none"/>
        <c:tickLblPos val="nextTo"/>
        <c:crossAx val="186045184"/>
        <c:crosses val="autoZero"/>
        <c:auto val="0"/>
        <c:lblAlgn val="ctr"/>
        <c:lblOffset val="100"/>
        <c:tickLblSkip val="1"/>
        <c:noMultiLvlLbl val="0"/>
      </c:catAx>
      <c:valAx>
        <c:axId val="186045184"/>
        <c:scaling>
          <c:orientation val="minMax"/>
          <c:max val="310"/>
          <c:min val="0"/>
        </c:scaling>
        <c:delete val="0"/>
        <c:axPos val="b"/>
        <c:majorGridlines/>
        <c:numFmt formatCode="General" sourceLinked="1"/>
        <c:majorTickMark val="out"/>
        <c:minorTickMark val="none"/>
        <c:tickLblPos val="nextTo"/>
        <c:crossAx val="186042864"/>
        <c:crosses val="autoZero"/>
        <c:crossBetween val="between"/>
        <c:majorUnit val="5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6.4738845144356905E-2"/>
          <c:y val="4.9146161417322802E-2"/>
          <c:w val="0.872043187783345"/>
          <c:h val="0.78090637235920002"/>
        </c:manualLayout>
      </c:layout>
      <c:scatterChart>
        <c:scatterStyle val="smoothMarker"/>
        <c:varyColors val="0"/>
        <c:ser>
          <c:idx val="0"/>
          <c:order val="0"/>
          <c:tx>
            <c:strRef>
              <c:f>Sheet1!$B$1</c:f>
              <c:strCache>
                <c:ptCount val="1"/>
                <c:pt idx="0">
                  <c:v>$ billion</c:v>
                </c:pt>
              </c:strCache>
            </c:strRef>
          </c:tx>
          <c:marker>
            <c:symbol val="none"/>
          </c:marker>
          <c:trendline>
            <c:spPr>
              <a:ln w="38100"/>
            </c:spPr>
            <c:trendlineType val="exp"/>
            <c:forward val="5"/>
            <c:dispRSqr val="1"/>
            <c:dispEq val="0"/>
            <c:trendlineLbl>
              <c:layout>
                <c:manualLayout>
                  <c:x val="-2.1297184442853698E-2"/>
                  <c:y val="5.2181758530183697E-2"/>
                </c:manualLayout>
              </c:layout>
              <c:numFmt formatCode="General" sourceLinked="0"/>
            </c:trendlineLbl>
          </c:trendline>
          <c:xVal>
            <c:numRef>
              <c:f>Sheet1!$A$2:$A$22</c:f>
              <c:numCache>
                <c:formatCode>General</c:formatCode>
                <c:ptCount val="21"/>
                <c:pt idx="0">
                  <c:v>1990</c:v>
                </c:pt>
                <c:pt idx="1">
                  <c:v>1995</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xVal>
          <c:yVal>
            <c:numRef>
              <c:f>Sheet1!$B$2:$B$22</c:f>
              <c:numCache>
                <c:formatCode>General</c:formatCode>
                <c:ptCount val="21"/>
                <c:pt idx="0">
                  <c:v>7.1999999999999995E-2</c:v>
                </c:pt>
                <c:pt idx="1">
                  <c:v>2.9999999999999997E-4</c:v>
                </c:pt>
                <c:pt idx="2">
                  <c:v>8.7300000000000003E-2</c:v>
                </c:pt>
                <c:pt idx="3">
                  <c:v>1.1951000000000001</c:v>
                </c:pt>
                <c:pt idx="4">
                  <c:v>0.87749999999999995</c:v>
                </c:pt>
                <c:pt idx="5">
                  <c:v>2.6597499999999998</c:v>
                </c:pt>
                <c:pt idx="6">
                  <c:v>0.32224999999999998</c:v>
                </c:pt>
                <c:pt idx="7">
                  <c:v>0.45207000000000003</c:v>
                </c:pt>
                <c:pt idx="8">
                  <c:v>5.05938</c:v>
                </c:pt>
                <c:pt idx="9">
                  <c:v>0.92693000000000003</c:v>
                </c:pt>
                <c:pt idx="10">
                  <c:v>6.1299109999999848</c:v>
                </c:pt>
                <c:pt idx="11">
                  <c:v>3.8571499999999999</c:v>
                </c:pt>
                <c:pt idx="12">
                  <c:v>0.60734999999999995</c:v>
                </c:pt>
                <c:pt idx="13">
                  <c:v>7.398924999999986</c:v>
                </c:pt>
                <c:pt idx="14">
                  <c:v>0.13535</c:v>
                </c:pt>
                <c:pt idx="15">
                  <c:v>2.0797099999999999</c:v>
                </c:pt>
                <c:pt idx="16">
                  <c:v>1.67449</c:v>
                </c:pt>
                <c:pt idx="17">
                  <c:v>10.1114</c:v>
                </c:pt>
                <c:pt idx="18">
                  <c:v>0.89230500000000001</c:v>
                </c:pt>
                <c:pt idx="19">
                  <c:v>1.739023</c:v>
                </c:pt>
                <c:pt idx="20">
                  <c:v>4.5599999999999996</c:v>
                </c:pt>
              </c:numCache>
            </c:numRef>
          </c:yVal>
          <c:smooth val="1"/>
          <c:extLst>
            <c:ext xmlns:c16="http://schemas.microsoft.com/office/drawing/2014/chart" uri="{C3380CC4-5D6E-409C-BE32-E72D297353CC}">
              <c16:uniqueId val="{00000000-3A2A-4B1A-A592-FCED2D18EBB7}"/>
            </c:ext>
          </c:extLst>
        </c:ser>
        <c:ser>
          <c:idx val="1"/>
          <c:order val="1"/>
          <c:tx>
            <c:strRef>
              <c:f>Sheet1!$C$1</c:f>
              <c:strCache>
                <c:ptCount val="1"/>
              </c:strCache>
            </c:strRef>
          </c:tx>
          <c:marker>
            <c:symbol val="none"/>
          </c:marker>
          <c:xVal>
            <c:numRef>
              <c:f>Sheet1!$A$2:$A$22</c:f>
              <c:numCache>
                <c:formatCode>General</c:formatCode>
                <c:ptCount val="21"/>
                <c:pt idx="0">
                  <c:v>1990</c:v>
                </c:pt>
                <c:pt idx="1">
                  <c:v>1995</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xVal>
          <c:yVal>
            <c:numRef>
              <c:f>Sheet1!$C$4:$C$20</c:f>
              <c:numCache>
                <c:formatCode>General</c:formatCode>
                <c:ptCount val="17"/>
              </c:numCache>
            </c:numRef>
          </c:yVal>
          <c:smooth val="1"/>
          <c:extLst>
            <c:ext xmlns:c16="http://schemas.microsoft.com/office/drawing/2014/chart" uri="{C3380CC4-5D6E-409C-BE32-E72D297353CC}">
              <c16:uniqueId val="{00000001-3A2A-4B1A-A592-FCED2D18EBB7}"/>
            </c:ext>
          </c:extLst>
        </c:ser>
        <c:dLbls>
          <c:showLegendKey val="0"/>
          <c:showVal val="0"/>
          <c:showCatName val="0"/>
          <c:showSerName val="0"/>
          <c:showPercent val="0"/>
          <c:showBubbleSize val="0"/>
        </c:dLbls>
        <c:axId val="186063008"/>
        <c:axId val="186065328"/>
      </c:scatterChart>
      <c:valAx>
        <c:axId val="186063008"/>
        <c:scaling>
          <c:orientation val="minMax"/>
          <c:max val="2020"/>
          <c:min val="1990"/>
        </c:scaling>
        <c:delete val="0"/>
        <c:axPos val="b"/>
        <c:numFmt formatCode="General" sourceLinked="1"/>
        <c:majorTickMark val="out"/>
        <c:minorTickMark val="none"/>
        <c:tickLblPos val="nextTo"/>
        <c:crossAx val="186065328"/>
        <c:crosses val="autoZero"/>
        <c:crossBetween val="midCat"/>
      </c:valAx>
      <c:valAx>
        <c:axId val="186065328"/>
        <c:scaling>
          <c:orientation val="minMax"/>
          <c:min val="0"/>
        </c:scaling>
        <c:delete val="0"/>
        <c:axPos val="l"/>
        <c:majorGridlines/>
        <c:numFmt formatCode="General" sourceLinked="1"/>
        <c:majorTickMark val="out"/>
        <c:minorTickMark val="none"/>
        <c:tickLblPos val="nextTo"/>
        <c:crossAx val="186063008"/>
        <c:crosses val="autoZero"/>
        <c:crossBetween val="midCat"/>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Sheet1!$B$1</c:f>
              <c:strCache>
                <c:ptCount val="1"/>
                <c:pt idx="0">
                  <c:v>Mean</c:v>
                </c:pt>
              </c:strCache>
            </c:strRef>
          </c:tx>
          <c:invertIfNegative val="0"/>
          <c:dLbls>
            <c:dLbl>
              <c:idx val="0"/>
              <c:layout>
                <c:manualLayout>
                  <c:x val="-8.5910652920962206E-3"/>
                  <c:y val="1.40301633044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B3-4512-9641-ADAA8F3520DD}"/>
                </c:ext>
              </c:extLst>
            </c:dLbl>
            <c:dLbl>
              <c:idx val="2"/>
              <c:layout>
                <c:manualLayout>
                  <c:x val="-6.872852233676980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B3-4512-9641-ADAA8F3520DD}"/>
                </c:ext>
              </c:extLst>
            </c:dLbl>
            <c:dLbl>
              <c:idx val="5"/>
              <c:layout>
                <c:manualLayout>
                  <c:x val="-1.0309278350515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B3-4512-9641-ADAA8F3520DD}"/>
                </c:ext>
              </c:extLst>
            </c:dLbl>
            <c:dLbl>
              <c:idx val="7"/>
              <c:layout>
                <c:manualLayout>
                  <c:x val="3.4364261168384901E-3"/>
                  <c:y val="-1.4030163304472401E-3"/>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1666666666666699E-2"/>
                      <c:h val="8.4110939484039096E-2"/>
                    </c:manualLayout>
                  </c15:layout>
                </c:ext>
                <c:ext xmlns:c16="http://schemas.microsoft.com/office/drawing/2014/chart" uri="{C3380CC4-5D6E-409C-BE32-E72D297353CC}">
                  <c16:uniqueId val="{00000003-7DB3-4512-9641-ADAA8F3520D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EC</c:v>
                </c:pt>
                <c:pt idx="1">
                  <c:v>EU NCAs</c:v>
                </c:pt>
                <c:pt idx="2">
                  <c:v>US</c:v>
                </c:pt>
                <c:pt idx="3">
                  <c:v>Canada</c:v>
                </c:pt>
                <c:pt idx="4">
                  <c:v>Other Nations</c:v>
                </c:pt>
                <c:pt idx="5">
                  <c:v>Private, No. Am.</c:v>
                </c:pt>
                <c:pt idx="6">
                  <c:v>Private, World</c:v>
                </c:pt>
                <c:pt idx="7">
                  <c:v>World</c:v>
                </c:pt>
              </c:strCache>
            </c:strRef>
          </c:cat>
          <c:val>
            <c:numRef>
              <c:f>Sheet1!$B$2:$B$9</c:f>
              <c:numCache>
                <c:formatCode>0</c:formatCode>
                <c:ptCount val="8"/>
                <c:pt idx="0">
                  <c:v>12.27</c:v>
                </c:pt>
                <c:pt idx="1">
                  <c:v>29.9</c:v>
                </c:pt>
                <c:pt idx="2">
                  <c:v>16.27</c:v>
                </c:pt>
                <c:pt idx="3">
                  <c:v>15.21</c:v>
                </c:pt>
                <c:pt idx="4">
                  <c:v>14.24</c:v>
                </c:pt>
                <c:pt idx="5">
                  <c:v>15.57</c:v>
                </c:pt>
                <c:pt idx="6">
                  <c:v>10.24</c:v>
                </c:pt>
                <c:pt idx="7">
                  <c:v>20.54</c:v>
                </c:pt>
              </c:numCache>
            </c:numRef>
          </c:val>
          <c:extLst>
            <c:ext xmlns:c16="http://schemas.microsoft.com/office/drawing/2014/chart" uri="{C3380CC4-5D6E-409C-BE32-E72D297353CC}">
              <c16:uniqueId val="{00000004-7DB3-4512-9641-ADAA8F3520DD}"/>
            </c:ext>
          </c:extLst>
        </c:ser>
        <c:dLbls>
          <c:showLegendKey val="0"/>
          <c:showVal val="0"/>
          <c:showCatName val="0"/>
          <c:showSerName val="0"/>
          <c:showPercent val="0"/>
          <c:showBubbleSize val="0"/>
        </c:dLbls>
        <c:gapWidth val="150"/>
        <c:axId val="146948784"/>
        <c:axId val="146951104"/>
      </c:barChart>
      <c:catAx>
        <c:axId val="146948784"/>
        <c:scaling>
          <c:orientation val="minMax"/>
        </c:scaling>
        <c:delete val="0"/>
        <c:axPos val="b"/>
        <c:numFmt formatCode="General" sourceLinked="0"/>
        <c:majorTickMark val="none"/>
        <c:minorTickMark val="none"/>
        <c:tickLblPos val="nextTo"/>
        <c:crossAx val="146951104"/>
        <c:crosses val="autoZero"/>
        <c:auto val="1"/>
        <c:lblAlgn val="ctr"/>
        <c:lblOffset val="100"/>
        <c:noMultiLvlLbl val="0"/>
      </c:catAx>
      <c:valAx>
        <c:axId val="146951104"/>
        <c:scaling>
          <c:orientation val="minMax"/>
        </c:scaling>
        <c:delete val="0"/>
        <c:axPos val="l"/>
        <c:majorGridlines/>
        <c:numFmt formatCode="0" sourceLinked="1"/>
        <c:majorTickMark val="none"/>
        <c:minorTickMark val="none"/>
        <c:tickLblPos val="nextTo"/>
        <c:crossAx val="1469487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stacked"/>
        <c:varyColors val="0"/>
        <c:ser>
          <c:idx val="0"/>
          <c:order val="0"/>
          <c:tx>
            <c:strRef>
              <c:f>Sheet1!$B$1</c:f>
              <c:strCache>
                <c:ptCount val="1"/>
                <c:pt idx="0">
                  <c:v>$ Million</c:v>
                </c:pt>
              </c:strCache>
            </c:strRef>
          </c:tx>
          <c:spPr>
            <a:solidFill>
              <a:srgbClr val="CC0000"/>
            </a:solidFill>
            <a:ln>
              <a:solidFill>
                <a:srgbClr val="0000FF"/>
              </a:solidFill>
            </a:ln>
          </c:spPr>
          <c:invertIfNegative val="0"/>
          <c:dPt>
            <c:idx val="0"/>
            <c:invertIfNegative val="0"/>
            <c:bubble3D val="0"/>
            <c:spPr>
              <a:solidFill>
                <a:schemeClr val="accent1"/>
              </a:solidFill>
              <a:ln>
                <a:solidFill>
                  <a:srgbClr val="0000FF"/>
                </a:solidFill>
              </a:ln>
            </c:spPr>
            <c:extLst>
              <c:ext xmlns:c16="http://schemas.microsoft.com/office/drawing/2014/chart" uri="{C3380CC4-5D6E-409C-BE32-E72D297353CC}">
                <c16:uniqueId val="{00000001-3B78-4584-A467-EB2E27171BB0}"/>
              </c:ext>
            </c:extLst>
          </c:dPt>
          <c:dPt>
            <c:idx val="5"/>
            <c:invertIfNegative val="0"/>
            <c:bubble3D val="0"/>
            <c:spPr>
              <a:solidFill>
                <a:schemeClr val="accent6">
                  <a:lumMod val="60000"/>
                  <a:lumOff val="40000"/>
                </a:schemeClr>
              </a:solidFill>
              <a:ln>
                <a:solidFill>
                  <a:srgbClr val="0000FF"/>
                </a:solidFill>
              </a:ln>
            </c:spPr>
            <c:extLst>
              <c:ext xmlns:c16="http://schemas.microsoft.com/office/drawing/2014/chart" uri="{C3380CC4-5D6E-409C-BE32-E72D297353CC}">
                <c16:uniqueId val="{00000003-3B78-4584-A467-EB2E27171BB0}"/>
              </c:ext>
            </c:extLst>
          </c:dPt>
          <c:cat>
            <c:strRef>
              <c:f>Sheet1!$A$2:$A$7</c:f>
              <c:strCache>
                <c:ptCount val="6"/>
                <c:pt idx="0">
                  <c:v>Damages</c:v>
                </c:pt>
                <c:pt idx="1">
                  <c:v>Fines</c:v>
                </c:pt>
                <c:pt idx="2">
                  <c:v>Settlements</c:v>
                </c:pt>
                <c:pt idx="3">
                  <c:v>Incarceration</c:v>
                </c:pt>
                <c:pt idx="4">
                  <c:v>Total Penalties</c:v>
                </c:pt>
                <c:pt idx="5">
                  <c:v>Optimal Penalty</c:v>
                </c:pt>
              </c:strCache>
            </c:strRef>
          </c:cat>
          <c:val>
            <c:numRef>
              <c:f>Sheet1!$B$2:$B$7</c:f>
              <c:numCache>
                <c:formatCode>0</c:formatCode>
                <c:ptCount val="6"/>
                <c:pt idx="0">
                  <c:v>144</c:v>
                </c:pt>
                <c:pt idx="1">
                  <c:v>114</c:v>
                </c:pt>
                <c:pt idx="2">
                  <c:v>99</c:v>
                </c:pt>
                <c:pt idx="3">
                  <c:v>50</c:v>
                </c:pt>
                <c:pt idx="4">
                  <c:v>263</c:v>
                </c:pt>
                <c:pt idx="5">
                  <c:v>514</c:v>
                </c:pt>
              </c:numCache>
            </c:numRef>
          </c:val>
          <c:extLst>
            <c:ext xmlns:c16="http://schemas.microsoft.com/office/drawing/2014/chart" uri="{C3380CC4-5D6E-409C-BE32-E72D297353CC}">
              <c16:uniqueId val="{00000004-3B78-4584-A467-EB2E27171BB0}"/>
            </c:ext>
          </c:extLst>
        </c:ser>
        <c:dLbls>
          <c:showLegendKey val="0"/>
          <c:showVal val="0"/>
          <c:showCatName val="0"/>
          <c:showSerName val="0"/>
          <c:showPercent val="0"/>
          <c:showBubbleSize val="0"/>
        </c:dLbls>
        <c:gapWidth val="150"/>
        <c:overlap val="100"/>
        <c:axId val="185270368"/>
        <c:axId val="185187280"/>
      </c:barChart>
      <c:catAx>
        <c:axId val="185270368"/>
        <c:scaling>
          <c:orientation val="minMax"/>
        </c:scaling>
        <c:delete val="0"/>
        <c:axPos val="b"/>
        <c:numFmt formatCode="General" sourceLinked="0"/>
        <c:majorTickMark val="out"/>
        <c:minorTickMark val="none"/>
        <c:tickLblPos val="nextTo"/>
        <c:crossAx val="185187280"/>
        <c:crosses val="autoZero"/>
        <c:auto val="1"/>
        <c:lblAlgn val="ctr"/>
        <c:lblOffset val="100"/>
        <c:noMultiLvlLbl val="0"/>
      </c:catAx>
      <c:valAx>
        <c:axId val="185187280"/>
        <c:scaling>
          <c:orientation val="minMax"/>
          <c:max val="550"/>
          <c:min val="0"/>
        </c:scaling>
        <c:delete val="0"/>
        <c:axPos val="l"/>
        <c:majorGridlines/>
        <c:numFmt formatCode="0" sourceLinked="1"/>
        <c:majorTickMark val="out"/>
        <c:minorTickMark val="none"/>
        <c:tickLblPos val="nextTo"/>
        <c:crossAx val="18527036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450349956256706E-2"/>
          <c:y val="7.1206214303590407E-2"/>
          <c:w val="0.86987532808399504"/>
          <c:h val="0.82674214365293197"/>
        </c:manualLayout>
      </c:layout>
      <c:scatterChart>
        <c:scatterStyle val="lineMarker"/>
        <c:varyColors val="0"/>
        <c:ser>
          <c:idx val="0"/>
          <c:order val="0"/>
          <c:tx>
            <c:strRef>
              <c:f>Sheet1!$B$2</c:f>
              <c:strCache>
                <c:ptCount val="1"/>
                <c:pt idx="0">
                  <c:v>0.5</c:v>
                </c:pt>
              </c:strCache>
            </c:strRef>
          </c:tx>
          <c:spPr>
            <a:ln w="28575">
              <a:noFill/>
            </a:ln>
          </c:spPr>
          <c:marker>
            <c:spPr>
              <a:solidFill>
                <a:srgbClr val="FF0066"/>
              </a:solidFill>
            </c:spPr>
          </c:marker>
          <c:trendline>
            <c:spPr>
              <a:ln w="44450">
                <a:solidFill>
                  <a:srgbClr val="FF0066"/>
                </a:solidFill>
              </a:ln>
            </c:spPr>
            <c:trendlineType val="poly"/>
            <c:order val="2"/>
            <c:forward val="10"/>
            <c:dispRSqr val="1"/>
            <c:dispEq val="0"/>
            <c:trendlineLbl>
              <c:layout>
                <c:manualLayout>
                  <c:x val="-4.9416618061631203E-2"/>
                  <c:y val="-6.8787141130713502E-3"/>
                </c:manualLayout>
              </c:layout>
              <c:numFmt formatCode="General" sourceLinked="0"/>
            </c:trendlineLbl>
          </c:trendline>
          <c:xVal>
            <c:numRef>
              <c:f>Sheet1!$A$3:$A$7</c:f>
              <c:numCache>
                <c:formatCode>0.0</c:formatCode>
                <c:ptCount val="5"/>
                <c:pt idx="0">
                  <c:v>1997.5</c:v>
                </c:pt>
                <c:pt idx="1">
                  <c:v>2002.5</c:v>
                </c:pt>
                <c:pt idx="2">
                  <c:v>2007.5</c:v>
                </c:pt>
                <c:pt idx="3">
                  <c:v>2013</c:v>
                </c:pt>
              </c:numCache>
            </c:numRef>
          </c:xVal>
          <c:yVal>
            <c:numRef>
              <c:f>Sheet1!$B$3:$B$7</c:f>
              <c:numCache>
                <c:formatCode>0.0</c:formatCode>
                <c:ptCount val="5"/>
                <c:pt idx="0">
                  <c:v>4</c:v>
                </c:pt>
                <c:pt idx="1">
                  <c:v>15.7</c:v>
                </c:pt>
                <c:pt idx="2">
                  <c:v>45.9</c:v>
                </c:pt>
                <c:pt idx="3">
                  <c:v>107.117</c:v>
                </c:pt>
              </c:numCache>
            </c:numRef>
          </c:yVal>
          <c:smooth val="0"/>
          <c:extLst>
            <c:ext xmlns:c16="http://schemas.microsoft.com/office/drawing/2014/chart" uri="{C3380CC4-5D6E-409C-BE32-E72D297353CC}">
              <c16:uniqueId val="{00000000-FC4C-44A3-8D63-D9A7530C541B}"/>
            </c:ext>
          </c:extLst>
        </c:ser>
        <c:dLbls>
          <c:showLegendKey val="0"/>
          <c:showVal val="0"/>
          <c:showCatName val="0"/>
          <c:showSerName val="0"/>
          <c:showPercent val="0"/>
          <c:showBubbleSize val="0"/>
        </c:dLbls>
        <c:axId val="186540304"/>
        <c:axId val="112685536"/>
      </c:scatterChart>
      <c:valAx>
        <c:axId val="186540304"/>
        <c:scaling>
          <c:orientation val="minMax"/>
          <c:max val="2023"/>
          <c:min val="1995"/>
        </c:scaling>
        <c:delete val="0"/>
        <c:axPos val="b"/>
        <c:numFmt formatCode="0.0" sourceLinked="1"/>
        <c:majorTickMark val="out"/>
        <c:minorTickMark val="none"/>
        <c:tickLblPos val="nextTo"/>
        <c:crossAx val="112685536"/>
        <c:crosses val="autoZero"/>
        <c:crossBetween val="midCat"/>
      </c:valAx>
      <c:valAx>
        <c:axId val="112685536"/>
        <c:scaling>
          <c:orientation val="minMax"/>
          <c:max val="300"/>
          <c:min val="0"/>
        </c:scaling>
        <c:delete val="0"/>
        <c:axPos val="l"/>
        <c:majorGridlines/>
        <c:numFmt formatCode="0.0" sourceLinked="1"/>
        <c:majorTickMark val="out"/>
        <c:minorTickMark val="none"/>
        <c:tickLblPos val="nextTo"/>
        <c:crossAx val="18654030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Cumulative Number</c:v>
                </c:pt>
              </c:strCache>
            </c:strRef>
          </c:tx>
          <c:spPr>
            <a:ln w="50800">
              <a:solidFill>
                <a:srgbClr val="0000FF"/>
              </a:solidFill>
            </a:ln>
          </c:spPr>
          <c:cat>
            <c:numRef>
              <c:f>Sheet1!$A$2:$A$28</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Sheet1!$B$2:$B$28</c:f>
              <c:numCache>
                <c:formatCode>General</c:formatCode>
                <c:ptCount val="27"/>
                <c:pt idx="0">
                  <c:v>4</c:v>
                </c:pt>
                <c:pt idx="1">
                  <c:v>4</c:v>
                </c:pt>
                <c:pt idx="2">
                  <c:v>6</c:v>
                </c:pt>
                <c:pt idx="3">
                  <c:v>6</c:v>
                </c:pt>
                <c:pt idx="4">
                  <c:v>11</c:v>
                </c:pt>
                <c:pt idx="5">
                  <c:v>13</c:v>
                </c:pt>
                <c:pt idx="6">
                  <c:v>15</c:v>
                </c:pt>
                <c:pt idx="7">
                  <c:v>16</c:v>
                </c:pt>
                <c:pt idx="8">
                  <c:v>19</c:v>
                </c:pt>
                <c:pt idx="9">
                  <c:v>22</c:v>
                </c:pt>
                <c:pt idx="10">
                  <c:v>24</c:v>
                </c:pt>
                <c:pt idx="11">
                  <c:v>30</c:v>
                </c:pt>
                <c:pt idx="12">
                  <c:v>33</c:v>
                </c:pt>
                <c:pt idx="13">
                  <c:v>36</c:v>
                </c:pt>
                <c:pt idx="14">
                  <c:v>38</c:v>
                </c:pt>
                <c:pt idx="15">
                  <c:v>42</c:v>
                </c:pt>
                <c:pt idx="16">
                  <c:v>48</c:v>
                </c:pt>
                <c:pt idx="17">
                  <c:v>49</c:v>
                </c:pt>
                <c:pt idx="18">
                  <c:v>55</c:v>
                </c:pt>
                <c:pt idx="19">
                  <c:v>56</c:v>
                </c:pt>
                <c:pt idx="20">
                  <c:v>58</c:v>
                </c:pt>
                <c:pt idx="21">
                  <c:v>59</c:v>
                </c:pt>
                <c:pt idx="22">
                  <c:v>64</c:v>
                </c:pt>
                <c:pt idx="23">
                  <c:v>67</c:v>
                </c:pt>
                <c:pt idx="24">
                  <c:v>70</c:v>
                </c:pt>
                <c:pt idx="25">
                  <c:v>71</c:v>
                </c:pt>
                <c:pt idx="26">
                  <c:v>73</c:v>
                </c:pt>
              </c:numCache>
            </c:numRef>
          </c:val>
          <c:smooth val="0"/>
          <c:extLst>
            <c:ext xmlns:c16="http://schemas.microsoft.com/office/drawing/2014/chart" uri="{C3380CC4-5D6E-409C-BE32-E72D297353CC}">
              <c16:uniqueId val="{00000000-4188-40C8-9F05-6A0DE9A5966E}"/>
            </c:ext>
          </c:extLst>
        </c:ser>
        <c:dLbls>
          <c:showLegendKey val="0"/>
          <c:showVal val="0"/>
          <c:showCatName val="0"/>
          <c:showSerName val="0"/>
          <c:showPercent val="0"/>
          <c:showBubbleSize val="0"/>
        </c:dLbls>
        <c:marker val="1"/>
        <c:smooth val="0"/>
        <c:axId val="189301328"/>
        <c:axId val="189303648"/>
      </c:lineChart>
      <c:catAx>
        <c:axId val="189301328"/>
        <c:scaling>
          <c:orientation val="minMax"/>
        </c:scaling>
        <c:delete val="0"/>
        <c:axPos val="b"/>
        <c:numFmt formatCode="General" sourceLinked="1"/>
        <c:majorTickMark val="out"/>
        <c:minorTickMark val="none"/>
        <c:tickLblPos val="nextTo"/>
        <c:crossAx val="189303648"/>
        <c:crosses val="autoZero"/>
        <c:auto val="1"/>
        <c:lblAlgn val="ctr"/>
        <c:lblOffset val="100"/>
        <c:tickLblSkip val="5"/>
        <c:noMultiLvlLbl val="0"/>
      </c:catAx>
      <c:valAx>
        <c:axId val="189303648"/>
        <c:scaling>
          <c:orientation val="minMax"/>
          <c:max val="75"/>
          <c:min val="0"/>
        </c:scaling>
        <c:delete val="0"/>
        <c:axPos val="l"/>
        <c:majorGridlines/>
        <c:numFmt formatCode="General" sourceLinked="1"/>
        <c:majorTickMark val="out"/>
        <c:minorTickMark val="none"/>
        <c:tickLblPos val="nextTo"/>
        <c:crossAx val="189301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3"/>
    </mc:Choice>
    <mc:Fallback>
      <c:style val="23"/>
    </mc:Fallback>
  </mc:AlternateContent>
  <c:chart>
    <c:autoTitleDeleted val="1"/>
    <c:plotArea>
      <c:layout/>
      <c:barChart>
        <c:barDir val="col"/>
        <c:grouping val="stacked"/>
        <c:varyColors val="0"/>
        <c:ser>
          <c:idx val="0"/>
          <c:order val="0"/>
          <c:tx>
            <c:strRef>
              <c:f>Sheet1!$B$1</c:f>
              <c:strCache>
                <c:ptCount val="1"/>
                <c:pt idx="0">
                  <c:v>$ Bil.</c:v>
                </c:pt>
              </c:strCache>
            </c:strRef>
          </c:tx>
          <c:invertIfNegative val="0"/>
          <c:cat>
            <c:numRef>
              <c:f>Sheet1!$A$2:$A$29</c:f>
              <c:numCache>
                <c:formatCode>General</c:formatCode>
                <c:ptCount val="28"/>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numCache>
            </c:numRef>
          </c:cat>
          <c:val>
            <c:numRef>
              <c:f>Sheet1!$B$2:$B$29</c:f>
              <c:numCache>
                <c:formatCode>0.0</c:formatCode>
                <c:ptCount val="28"/>
                <c:pt idx="0">
                  <c:v>3.2899999999999999E-2</c:v>
                </c:pt>
                <c:pt idx="1">
                  <c:v>2.4500000000000001E-2</c:v>
                </c:pt>
                <c:pt idx="2">
                  <c:v>0</c:v>
                </c:pt>
                <c:pt idx="3">
                  <c:v>0</c:v>
                </c:pt>
                <c:pt idx="4">
                  <c:v>0</c:v>
                </c:pt>
                <c:pt idx="5">
                  <c:v>1.7219999999999999E-2</c:v>
                </c:pt>
                <c:pt idx="6">
                  <c:v>2.6890000000000001E-2</c:v>
                </c:pt>
                <c:pt idx="7">
                  <c:v>7.6399999999999996E-2</c:v>
                </c:pt>
                <c:pt idx="8">
                  <c:v>0.124</c:v>
                </c:pt>
                <c:pt idx="9">
                  <c:v>9.7600000000000006E-2</c:v>
                </c:pt>
                <c:pt idx="10">
                  <c:v>0.28557500000000002</c:v>
                </c:pt>
                <c:pt idx="11">
                  <c:v>0.73526999999999998</c:v>
                </c:pt>
                <c:pt idx="12">
                  <c:v>4.0200000000000001E-3</c:v>
                </c:pt>
                <c:pt idx="13">
                  <c:v>0.20073099999999999</c:v>
                </c:pt>
                <c:pt idx="14">
                  <c:v>1.0112699999999999</c:v>
                </c:pt>
                <c:pt idx="15">
                  <c:v>0.52415</c:v>
                </c:pt>
                <c:pt idx="16">
                  <c:v>1.429081</c:v>
                </c:pt>
                <c:pt idx="17">
                  <c:v>0.85031299999999999</c:v>
                </c:pt>
                <c:pt idx="18">
                  <c:v>1.4784305</c:v>
                </c:pt>
                <c:pt idx="19">
                  <c:v>1.837574</c:v>
                </c:pt>
                <c:pt idx="20">
                  <c:v>1.2785690000000001</c:v>
                </c:pt>
                <c:pt idx="21">
                  <c:v>1.3641939999999999</c:v>
                </c:pt>
                <c:pt idx="22">
                  <c:v>1.2908263</c:v>
                </c:pt>
                <c:pt idx="23">
                  <c:v>3.736227</c:v>
                </c:pt>
                <c:pt idx="24">
                  <c:v>0.44882899999999998</c:v>
                </c:pt>
                <c:pt idx="25">
                  <c:v>4.5423624000000009</c:v>
                </c:pt>
                <c:pt idx="26">
                  <c:v>1.7097990000000001</c:v>
                </c:pt>
                <c:pt idx="27">
                  <c:v>0.39008100000000001</c:v>
                </c:pt>
              </c:numCache>
            </c:numRef>
          </c:val>
          <c:extLst>
            <c:ext xmlns:c16="http://schemas.microsoft.com/office/drawing/2014/chart" uri="{C3380CC4-5D6E-409C-BE32-E72D297353CC}">
              <c16:uniqueId val="{00000000-4E9A-47F2-9931-A96ABAE047FF}"/>
            </c:ext>
          </c:extLst>
        </c:ser>
        <c:dLbls>
          <c:showLegendKey val="0"/>
          <c:showVal val="0"/>
          <c:showCatName val="0"/>
          <c:showSerName val="0"/>
          <c:showPercent val="0"/>
          <c:showBubbleSize val="0"/>
        </c:dLbls>
        <c:gapWidth val="150"/>
        <c:overlap val="100"/>
        <c:axId val="185760176"/>
        <c:axId val="113139968"/>
      </c:barChart>
      <c:catAx>
        <c:axId val="185760176"/>
        <c:scaling>
          <c:orientation val="minMax"/>
        </c:scaling>
        <c:delete val="0"/>
        <c:axPos val="b"/>
        <c:numFmt formatCode="General" sourceLinked="1"/>
        <c:majorTickMark val="out"/>
        <c:minorTickMark val="none"/>
        <c:tickLblPos val="nextTo"/>
        <c:crossAx val="113139968"/>
        <c:crosses val="autoZero"/>
        <c:auto val="1"/>
        <c:lblAlgn val="ctr"/>
        <c:lblOffset val="100"/>
        <c:tickLblSkip val="3"/>
        <c:noMultiLvlLbl val="0"/>
      </c:catAx>
      <c:valAx>
        <c:axId val="113139968"/>
        <c:scaling>
          <c:orientation val="minMax"/>
          <c:max val="5"/>
        </c:scaling>
        <c:delete val="0"/>
        <c:axPos val="l"/>
        <c:majorGridlines/>
        <c:numFmt formatCode="0.0" sourceLinked="1"/>
        <c:majorTickMark val="out"/>
        <c:minorTickMark val="none"/>
        <c:tickLblPos val="nextTo"/>
        <c:crossAx val="185760176"/>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8.7015529308836395E-2"/>
          <c:y val="4.1378139594694302E-2"/>
          <c:w val="0.91298447069116395"/>
          <c:h val="0.855350040340634"/>
        </c:manualLayout>
      </c:layout>
      <c:barChart>
        <c:barDir val="col"/>
        <c:grouping val="clustered"/>
        <c:varyColors val="0"/>
        <c:ser>
          <c:idx val="0"/>
          <c:order val="0"/>
          <c:tx>
            <c:strRef>
              <c:f>Sheet1!$B$1</c:f>
              <c:strCache>
                <c:ptCount val="1"/>
                <c:pt idx="0">
                  <c:v>$ Billion pa</c:v>
                </c:pt>
              </c:strCache>
            </c:strRef>
          </c:tx>
          <c:spPr>
            <a:solidFill>
              <a:srgbClr val="23CB8B"/>
            </a:solidFill>
          </c:spPr>
          <c:invertIfNegative val="0"/>
          <c:cat>
            <c:strRef>
              <c:f>Sheet1!$A$2:$A$6</c:f>
              <c:strCache>
                <c:ptCount val="5"/>
                <c:pt idx="0">
                  <c:v>1990-1994</c:v>
                </c:pt>
                <c:pt idx="1">
                  <c:v>1995-1999</c:v>
                </c:pt>
                <c:pt idx="2">
                  <c:v>2000-2004</c:v>
                </c:pt>
                <c:pt idx="3">
                  <c:v>2005-2009</c:v>
                </c:pt>
                <c:pt idx="4">
                  <c:v>2010-2016</c:v>
                </c:pt>
              </c:strCache>
            </c:strRef>
          </c:cat>
          <c:val>
            <c:numRef>
              <c:f>Sheet1!$B$2:$B$6</c:f>
              <c:numCache>
                <c:formatCode>0.0</c:formatCode>
                <c:ptCount val="5"/>
                <c:pt idx="0">
                  <c:v>3.3600000000000001E-3</c:v>
                </c:pt>
                <c:pt idx="1">
                  <c:v>6.4768999999999993E-2</c:v>
                </c:pt>
                <c:pt idx="2">
                  <c:v>0.25386399999999998</c:v>
                </c:pt>
                <c:pt idx="3">
                  <c:v>4.8139609999999946</c:v>
                </c:pt>
                <c:pt idx="4">
                  <c:v>12.31194816</c:v>
                </c:pt>
              </c:numCache>
            </c:numRef>
          </c:val>
          <c:extLst>
            <c:ext xmlns:c16="http://schemas.microsoft.com/office/drawing/2014/chart" uri="{C3380CC4-5D6E-409C-BE32-E72D297353CC}">
              <c16:uniqueId val="{00000000-588C-42D6-B296-3C0491CA43A3}"/>
            </c:ext>
          </c:extLst>
        </c:ser>
        <c:dLbls>
          <c:showLegendKey val="0"/>
          <c:showVal val="0"/>
          <c:showCatName val="0"/>
          <c:showSerName val="0"/>
          <c:showPercent val="0"/>
          <c:showBubbleSize val="0"/>
        </c:dLbls>
        <c:gapWidth val="150"/>
        <c:axId val="146880608"/>
        <c:axId val="186092256"/>
      </c:barChart>
      <c:catAx>
        <c:axId val="146880608"/>
        <c:scaling>
          <c:orientation val="minMax"/>
        </c:scaling>
        <c:delete val="0"/>
        <c:axPos val="b"/>
        <c:numFmt formatCode="General" sourceLinked="0"/>
        <c:majorTickMark val="none"/>
        <c:minorTickMark val="none"/>
        <c:tickLblPos val="nextTo"/>
        <c:crossAx val="186092256"/>
        <c:crosses val="autoZero"/>
        <c:auto val="1"/>
        <c:lblAlgn val="ctr"/>
        <c:lblOffset val="100"/>
        <c:noMultiLvlLbl val="0"/>
      </c:catAx>
      <c:valAx>
        <c:axId val="186092256"/>
        <c:scaling>
          <c:orientation val="minMax"/>
          <c:max val="13"/>
          <c:min val="0"/>
        </c:scaling>
        <c:delete val="0"/>
        <c:axPos val="l"/>
        <c:majorGridlines/>
        <c:numFmt formatCode="0.0" sourceLinked="1"/>
        <c:majorTickMark val="none"/>
        <c:minorTickMark val="none"/>
        <c:tickLblPos val="nextTo"/>
        <c:crossAx val="14688060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USA&amp;Canada</c:v>
                </c:pt>
              </c:strCache>
            </c:strRef>
          </c:tx>
          <c:invertIfNegative val="0"/>
          <c:cat>
            <c:strRef>
              <c:f>Sheet1!$A$2:$A$6</c:f>
              <c:strCache>
                <c:ptCount val="5"/>
                <c:pt idx="0">
                  <c:v>1990-94</c:v>
                </c:pt>
                <c:pt idx="1">
                  <c:v>1995-2000</c:v>
                </c:pt>
                <c:pt idx="2">
                  <c:v>2001-04</c:v>
                </c:pt>
                <c:pt idx="3">
                  <c:v>2005-07</c:v>
                </c:pt>
                <c:pt idx="4">
                  <c:v>2008-10</c:v>
                </c:pt>
              </c:strCache>
            </c:strRef>
          </c:cat>
          <c:val>
            <c:numRef>
              <c:f>Sheet1!$B$2:$B$6</c:f>
              <c:numCache>
                <c:formatCode>General</c:formatCode>
                <c:ptCount val="5"/>
                <c:pt idx="0">
                  <c:v>1</c:v>
                </c:pt>
                <c:pt idx="1">
                  <c:v>17</c:v>
                </c:pt>
                <c:pt idx="2">
                  <c:v>23</c:v>
                </c:pt>
                <c:pt idx="3">
                  <c:v>16</c:v>
                </c:pt>
                <c:pt idx="4">
                  <c:v>9</c:v>
                </c:pt>
              </c:numCache>
            </c:numRef>
          </c:val>
          <c:extLst>
            <c:ext xmlns:c16="http://schemas.microsoft.com/office/drawing/2014/chart" uri="{C3380CC4-5D6E-409C-BE32-E72D297353CC}">
              <c16:uniqueId val="{00000000-ADFA-47A3-9BE3-85A7107D85C6}"/>
            </c:ext>
          </c:extLst>
        </c:ser>
        <c:ser>
          <c:idx val="1"/>
          <c:order val="1"/>
          <c:tx>
            <c:strRef>
              <c:f>Sheet1!$C$1</c:f>
              <c:strCache>
                <c:ptCount val="1"/>
                <c:pt idx="0">
                  <c:v>EC</c:v>
                </c:pt>
              </c:strCache>
            </c:strRef>
          </c:tx>
          <c:invertIfNegative val="0"/>
          <c:cat>
            <c:strRef>
              <c:f>Sheet1!$A$2:$A$6</c:f>
              <c:strCache>
                <c:ptCount val="5"/>
                <c:pt idx="0">
                  <c:v>1990-94</c:v>
                </c:pt>
                <c:pt idx="1">
                  <c:v>1995-2000</c:v>
                </c:pt>
                <c:pt idx="2">
                  <c:v>2001-04</c:v>
                </c:pt>
                <c:pt idx="3">
                  <c:v>2005-07</c:v>
                </c:pt>
                <c:pt idx="4">
                  <c:v>2008-10</c:v>
                </c:pt>
              </c:strCache>
            </c:strRef>
          </c:cat>
          <c:val>
            <c:numRef>
              <c:f>Sheet1!$C$2:$C$6</c:f>
              <c:numCache>
                <c:formatCode>General</c:formatCode>
                <c:ptCount val="5"/>
                <c:pt idx="0">
                  <c:v>0</c:v>
                </c:pt>
                <c:pt idx="1">
                  <c:v>2</c:v>
                </c:pt>
                <c:pt idx="2">
                  <c:v>14</c:v>
                </c:pt>
                <c:pt idx="3">
                  <c:v>18</c:v>
                </c:pt>
                <c:pt idx="4">
                  <c:v>16</c:v>
                </c:pt>
              </c:numCache>
            </c:numRef>
          </c:val>
          <c:extLst>
            <c:ext xmlns:c16="http://schemas.microsoft.com/office/drawing/2014/chart" uri="{C3380CC4-5D6E-409C-BE32-E72D297353CC}">
              <c16:uniqueId val="{00000001-ADFA-47A3-9BE3-85A7107D85C6}"/>
            </c:ext>
          </c:extLst>
        </c:ser>
        <c:ser>
          <c:idx val="2"/>
          <c:order val="2"/>
          <c:tx>
            <c:strRef>
              <c:f>Sheet1!$D$1</c:f>
              <c:strCache>
                <c:ptCount val="1"/>
                <c:pt idx="0">
                  <c:v>EU NCAs</c:v>
                </c:pt>
              </c:strCache>
            </c:strRef>
          </c:tx>
          <c:invertIfNegative val="0"/>
          <c:cat>
            <c:strRef>
              <c:f>Sheet1!$A$2:$A$6</c:f>
              <c:strCache>
                <c:ptCount val="5"/>
                <c:pt idx="0">
                  <c:v>1990-94</c:v>
                </c:pt>
                <c:pt idx="1">
                  <c:v>1995-2000</c:v>
                </c:pt>
                <c:pt idx="2">
                  <c:v>2001-04</c:v>
                </c:pt>
                <c:pt idx="3">
                  <c:v>2005-07</c:v>
                </c:pt>
                <c:pt idx="4">
                  <c:v>2008-10</c:v>
                </c:pt>
              </c:strCache>
            </c:strRef>
          </c:cat>
          <c:val>
            <c:numRef>
              <c:f>Sheet1!$D$2:$D$6</c:f>
              <c:numCache>
                <c:formatCode>General</c:formatCode>
                <c:ptCount val="5"/>
                <c:pt idx="0">
                  <c:v>0</c:v>
                </c:pt>
                <c:pt idx="1">
                  <c:v>0</c:v>
                </c:pt>
                <c:pt idx="2">
                  <c:v>4</c:v>
                </c:pt>
                <c:pt idx="3">
                  <c:v>7</c:v>
                </c:pt>
                <c:pt idx="4">
                  <c:v>16</c:v>
                </c:pt>
              </c:numCache>
            </c:numRef>
          </c:val>
          <c:extLst>
            <c:ext xmlns:c16="http://schemas.microsoft.com/office/drawing/2014/chart" uri="{C3380CC4-5D6E-409C-BE32-E72D297353CC}">
              <c16:uniqueId val="{00000002-ADFA-47A3-9BE3-85A7107D85C6}"/>
            </c:ext>
          </c:extLst>
        </c:ser>
        <c:ser>
          <c:idx val="3"/>
          <c:order val="3"/>
          <c:tx>
            <c:strRef>
              <c:f>Sheet1!$E$1</c:f>
              <c:strCache>
                <c:ptCount val="1"/>
                <c:pt idx="0">
                  <c:v>ROW</c:v>
                </c:pt>
              </c:strCache>
            </c:strRef>
          </c:tx>
          <c:invertIfNegative val="0"/>
          <c:cat>
            <c:strRef>
              <c:f>Sheet1!$A$2:$A$6</c:f>
              <c:strCache>
                <c:ptCount val="5"/>
                <c:pt idx="0">
                  <c:v>1990-94</c:v>
                </c:pt>
                <c:pt idx="1">
                  <c:v>1995-2000</c:v>
                </c:pt>
                <c:pt idx="2">
                  <c:v>2001-04</c:v>
                </c:pt>
                <c:pt idx="3">
                  <c:v>2005-07</c:v>
                </c:pt>
                <c:pt idx="4">
                  <c:v>2008-10</c:v>
                </c:pt>
              </c:strCache>
            </c:strRef>
          </c:cat>
          <c:val>
            <c:numRef>
              <c:f>Sheet1!$E$2:$E$6</c:f>
              <c:numCache>
                <c:formatCode>General</c:formatCode>
                <c:ptCount val="5"/>
                <c:pt idx="0">
                  <c:v>0</c:v>
                </c:pt>
                <c:pt idx="1">
                  <c:v>0</c:v>
                </c:pt>
                <c:pt idx="2">
                  <c:v>0</c:v>
                </c:pt>
                <c:pt idx="3">
                  <c:v>7</c:v>
                </c:pt>
                <c:pt idx="4">
                  <c:v>17</c:v>
                </c:pt>
              </c:numCache>
            </c:numRef>
          </c:val>
          <c:extLst>
            <c:ext xmlns:c16="http://schemas.microsoft.com/office/drawing/2014/chart" uri="{C3380CC4-5D6E-409C-BE32-E72D297353CC}">
              <c16:uniqueId val="{00000003-ADFA-47A3-9BE3-85A7107D85C6}"/>
            </c:ext>
          </c:extLst>
        </c:ser>
        <c:dLbls>
          <c:showLegendKey val="0"/>
          <c:showVal val="0"/>
          <c:showCatName val="0"/>
          <c:showSerName val="0"/>
          <c:showPercent val="0"/>
          <c:showBubbleSize val="0"/>
        </c:dLbls>
        <c:gapWidth val="150"/>
        <c:overlap val="100"/>
        <c:axId val="186705648"/>
        <c:axId val="184677424"/>
      </c:barChart>
      <c:catAx>
        <c:axId val="186705648"/>
        <c:scaling>
          <c:orientation val="minMax"/>
        </c:scaling>
        <c:delete val="0"/>
        <c:axPos val="b"/>
        <c:numFmt formatCode="General" sourceLinked="0"/>
        <c:majorTickMark val="out"/>
        <c:minorTickMark val="none"/>
        <c:tickLblPos val="nextTo"/>
        <c:crossAx val="184677424"/>
        <c:crosses val="autoZero"/>
        <c:auto val="1"/>
        <c:lblAlgn val="ctr"/>
        <c:lblOffset val="100"/>
        <c:noMultiLvlLbl val="0"/>
      </c:catAx>
      <c:valAx>
        <c:axId val="184677424"/>
        <c:scaling>
          <c:orientation val="minMax"/>
          <c:max val="60"/>
        </c:scaling>
        <c:delete val="0"/>
        <c:axPos val="l"/>
        <c:majorGridlines/>
        <c:numFmt formatCode="General" sourceLinked="1"/>
        <c:majorTickMark val="out"/>
        <c:minorTickMark val="none"/>
        <c:tickLblPos val="nextTo"/>
        <c:crossAx val="18670564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No. ROW Fine Decisions</c:v>
                </c:pt>
              </c:strCache>
            </c:strRef>
          </c:tx>
          <c:spPr>
            <a:solidFill>
              <a:srgbClr val="23CB8B"/>
            </a:solidFill>
          </c:spPr>
          <c:invertIfNegative val="0"/>
          <c:cat>
            <c:numRef>
              <c:f>Sheet1!$A$2:$A$19</c:f>
              <c:numCache>
                <c:formatCode>General</c:formatCode>
                <c:ptCount val="18"/>
                <c:pt idx="0">
                  <c:v>1992</c:v>
                </c:pt>
                <c:pt idx="1">
                  <c:v>1996</c:v>
                </c:pt>
                <c:pt idx="2">
                  <c:v>1998</c:v>
                </c:pt>
                <c:pt idx="3">
                  <c:v>1999</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Sheet1!$B$2:$B$19</c:f>
              <c:numCache>
                <c:formatCode>General</c:formatCode>
                <c:ptCount val="18"/>
                <c:pt idx="0">
                  <c:v>0.69333333333333302</c:v>
                </c:pt>
                <c:pt idx="1">
                  <c:v>0.16357142857142901</c:v>
                </c:pt>
                <c:pt idx="2">
                  <c:v>0.64676470588235302</c:v>
                </c:pt>
                <c:pt idx="3">
                  <c:v>0.85972131147540998</c:v>
                </c:pt>
                <c:pt idx="4">
                  <c:v>10.975071428571431</c:v>
                </c:pt>
                <c:pt idx="5">
                  <c:v>2.3292307692307692</c:v>
                </c:pt>
                <c:pt idx="6">
                  <c:v>3.5760624999999862</c:v>
                </c:pt>
                <c:pt idx="7">
                  <c:v>0.4</c:v>
                </c:pt>
                <c:pt idx="8">
                  <c:v>8.7115454545454529</c:v>
                </c:pt>
                <c:pt idx="9">
                  <c:v>4.1498972222222212</c:v>
                </c:pt>
                <c:pt idx="10">
                  <c:v>4.7468866956521802</c:v>
                </c:pt>
                <c:pt idx="11">
                  <c:v>2.5666162162162149</c:v>
                </c:pt>
                <c:pt idx="12">
                  <c:v>18.720581632653062</c:v>
                </c:pt>
                <c:pt idx="13">
                  <c:v>27.361977647058829</c:v>
                </c:pt>
                <c:pt idx="14">
                  <c:v>8.6029339449541187</c:v>
                </c:pt>
                <c:pt idx="15">
                  <c:v>17.319271317829461</c:v>
                </c:pt>
                <c:pt idx="16">
                  <c:v>19.753519512195119</c:v>
                </c:pt>
                <c:pt idx="17">
                  <c:v>38.161438095238083</c:v>
                </c:pt>
              </c:numCache>
            </c:numRef>
          </c:val>
          <c:extLst>
            <c:ext xmlns:c16="http://schemas.microsoft.com/office/drawing/2014/chart" uri="{C3380CC4-5D6E-409C-BE32-E72D297353CC}">
              <c16:uniqueId val="{00000000-E29D-43DB-BA8C-6FF3B27795A0}"/>
            </c:ext>
          </c:extLst>
        </c:ser>
        <c:dLbls>
          <c:showLegendKey val="0"/>
          <c:showVal val="0"/>
          <c:showCatName val="0"/>
          <c:showSerName val="0"/>
          <c:showPercent val="0"/>
          <c:showBubbleSize val="0"/>
        </c:dLbls>
        <c:gapWidth val="150"/>
        <c:axId val="185510352"/>
        <c:axId val="149822016"/>
      </c:barChart>
      <c:catAx>
        <c:axId val="185510352"/>
        <c:scaling>
          <c:orientation val="minMax"/>
        </c:scaling>
        <c:delete val="0"/>
        <c:axPos val="b"/>
        <c:numFmt formatCode="General" sourceLinked="1"/>
        <c:majorTickMark val="none"/>
        <c:minorTickMark val="none"/>
        <c:tickLblPos val="nextTo"/>
        <c:crossAx val="149822016"/>
        <c:crosses val="autoZero"/>
        <c:auto val="1"/>
        <c:lblAlgn val="ctr"/>
        <c:lblOffset val="100"/>
        <c:noMultiLvlLbl val="0"/>
      </c:catAx>
      <c:valAx>
        <c:axId val="149822016"/>
        <c:scaling>
          <c:orientation val="minMax"/>
          <c:max val="40"/>
        </c:scaling>
        <c:delete val="0"/>
        <c:axPos val="l"/>
        <c:majorGridlines/>
        <c:numFmt formatCode="General" sourceLinked="1"/>
        <c:majorTickMark val="none"/>
        <c:minorTickMark val="none"/>
        <c:tickLblPos val="nextTo"/>
        <c:crossAx val="18551035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Cumulative $ Billion pa</c:v>
                </c:pt>
              </c:strCache>
            </c:strRef>
          </c:tx>
          <c:spPr>
            <a:ln w="28575">
              <a:noFill/>
            </a:ln>
          </c:spPr>
          <c:trendline>
            <c:spPr>
              <a:ln w="38100" cmpd="sng">
                <a:solidFill>
                  <a:srgbClr val="098D45"/>
                </a:solidFill>
              </a:ln>
            </c:spPr>
            <c:trendlineType val="poly"/>
            <c:order val="3"/>
            <c:forward val="6"/>
            <c:dispRSqr val="1"/>
            <c:dispEq val="0"/>
            <c:trendlineLbl>
              <c:layout>
                <c:manualLayout>
                  <c:x val="-4.4489432242022398E-2"/>
                  <c:y val="5.6120653217889705E-4"/>
                </c:manualLayout>
              </c:layout>
              <c:numFmt formatCode="General" sourceLinked="0"/>
            </c:trendlineLbl>
          </c:trendline>
          <c:xVal>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xVal>
          <c:yVal>
            <c:numRef>
              <c:f>Sheet1!$B$2:$B$26</c:f>
              <c:numCache>
                <c:formatCode>General</c:formatCode>
                <c:ptCount val="25"/>
                <c:pt idx="0">
                  <c:v>0</c:v>
                </c:pt>
                <c:pt idx="1">
                  <c:v>0</c:v>
                </c:pt>
                <c:pt idx="2">
                  <c:v>2.0799999999999998E-3</c:v>
                </c:pt>
                <c:pt idx="3">
                  <c:v>2.0799999999999998E-3</c:v>
                </c:pt>
                <c:pt idx="4">
                  <c:v>2.0799999999999998E-3</c:v>
                </c:pt>
                <c:pt idx="5">
                  <c:v>2.0799999999999998E-3</c:v>
                </c:pt>
                <c:pt idx="6">
                  <c:v>3.225E-3</c:v>
                </c:pt>
                <c:pt idx="7">
                  <c:v>3.225E-3</c:v>
                </c:pt>
                <c:pt idx="8">
                  <c:v>1.422E-2</c:v>
                </c:pt>
                <c:pt idx="9">
                  <c:v>6.6663E-2</c:v>
                </c:pt>
                <c:pt idx="10">
                  <c:v>6.6663E-2</c:v>
                </c:pt>
                <c:pt idx="11">
                  <c:v>0.22031400000000001</c:v>
                </c:pt>
                <c:pt idx="12">
                  <c:v>0.25059399999999998</c:v>
                </c:pt>
                <c:pt idx="13">
                  <c:v>0.307811</c:v>
                </c:pt>
                <c:pt idx="14">
                  <c:v>0.30941099999999999</c:v>
                </c:pt>
                <c:pt idx="15">
                  <c:v>0.88437299999999996</c:v>
                </c:pt>
                <c:pt idx="16">
                  <c:v>1.0337692999999999</c:v>
                </c:pt>
                <c:pt idx="17">
                  <c:v>2.1255532399999999</c:v>
                </c:pt>
                <c:pt idx="18">
                  <c:v>2.6003772399999998</c:v>
                </c:pt>
                <c:pt idx="19">
                  <c:v>4.4349942399999867</c:v>
                </c:pt>
                <c:pt idx="20">
                  <c:v>6.7607623400000003</c:v>
                </c:pt>
                <c:pt idx="21">
                  <c:v>7.6984821399999888</c:v>
                </c:pt>
                <c:pt idx="22">
                  <c:v>9.9326681400000005</c:v>
                </c:pt>
                <c:pt idx="23">
                  <c:v>10.74256244</c:v>
                </c:pt>
                <c:pt idx="24">
                  <c:v>13.146733040000001</c:v>
                </c:pt>
              </c:numCache>
            </c:numRef>
          </c:yVal>
          <c:smooth val="0"/>
          <c:extLst>
            <c:ext xmlns:c16="http://schemas.microsoft.com/office/drawing/2014/chart" uri="{C3380CC4-5D6E-409C-BE32-E72D297353CC}">
              <c16:uniqueId val="{00000000-18D2-49A0-8E66-16F18D950C69}"/>
            </c:ext>
          </c:extLst>
        </c:ser>
        <c:dLbls>
          <c:showLegendKey val="0"/>
          <c:showVal val="0"/>
          <c:showCatName val="0"/>
          <c:showSerName val="0"/>
          <c:showPercent val="0"/>
          <c:showBubbleSize val="0"/>
        </c:dLbls>
        <c:axId val="185490992"/>
        <c:axId val="185493312"/>
      </c:scatterChart>
      <c:valAx>
        <c:axId val="185490992"/>
        <c:scaling>
          <c:orientation val="minMax"/>
          <c:max val="2020"/>
          <c:min val="1998"/>
        </c:scaling>
        <c:delete val="0"/>
        <c:axPos val="b"/>
        <c:numFmt formatCode="General" sourceLinked="1"/>
        <c:majorTickMark val="none"/>
        <c:minorTickMark val="none"/>
        <c:tickLblPos val="nextTo"/>
        <c:crossAx val="185493312"/>
        <c:crosses val="autoZero"/>
        <c:crossBetween val="midCat"/>
        <c:majorUnit val="3"/>
        <c:minorUnit val="1"/>
      </c:valAx>
      <c:valAx>
        <c:axId val="185493312"/>
        <c:scaling>
          <c:orientation val="minMax"/>
          <c:max val="35"/>
          <c:min val="0"/>
        </c:scaling>
        <c:delete val="0"/>
        <c:axPos val="l"/>
        <c:majorGridlines/>
        <c:numFmt formatCode="General" sourceLinked="1"/>
        <c:majorTickMark val="none"/>
        <c:minorTickMark val="none"/>
        <c:tickLblPos val="nextTo"/>
        <c:crossAx val="185490992"/>
        <c:crosses val="autoZero"/>
        <c:crossBetween val="midCat"/>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USD Million</c:v>
                </c:pt>
              </c:strCache>
            </c:strRef>
          </c:tx>
          <c:spPr>
            <a:solidFill>
              <a:srgbClr val="10CE9C"/>
            </a:solidFill>
          </c:spPr>
          <c:invertIfNegative val="0"/>
          <c:cat>
            <c:strRef>
              <c:f>Sheet1!$A$2:$A$5</c:f>
              <c:strCache>
                <c:ptCount val="4"/>
                <c:pt idx="0">
                  <c:v>Asia</c:v>
                </c:pt>
                <c:pt idx="1">
                  <c:v>Africa</c:v>
                </c:pt>
                <c:pt idx="2">
                  <c:v>Latin America</c:v>
                </c:pt>
                <c:pt idx="3">
                  <c:v>Oceania</c:v>
                </c:pt>
              </c:strCache>
            </c:strRef>
          </c:cat>
          <c:val>
            <c:numRef>
              <c:f>Sheet1!$B$2:$B$5</c:f>
              <c:numCache>
                <c:formatCode>0</c:formatCode>
                <c:ptCount val="4"/>
                <c:pt idx="0">
                  <c:v>7023.1696000000002</c:v>
                </c:pt>
                <c:pt idx="1">
                  <c:v>1713.8742</c:v>
                </c:pt>
                <c:pt idx="2">
                  <c:v>3835.8962999999999</c:v>
                </c:pt>
                <c:pt idx="3">
                  <c:v>264.00993999999992</c:v>
                </c:pt>
              </c:numCache>
            </c:numRef>
          </c:val>
          <c:extLst>
            <c:ext xmlns:c16="http://schemas.microsoft.com/office/drawing/2014/chart" uri="{C3380CC4-5D6E-409C-BE32-E72D297353CC}">
              <c16:uniqueId val="{00000000-E7D3-4BF6-B127-0E886C78F3C4}"/>
            </c:ext>
          </c:extLst>
        </c:ser>
        <c:dLbls>
          <c:showLegendKey val="0"/>
          <c:showVal val="0"/>
          <c:showCatName val="0"/>
          <c:showSerName val="0"/>
          <c:showPercent val="0"/>
          <c:showBubbleSize val="0"/>
        </c:dLbls>
        <c:gapWidth val="150"/>
        <c:overlap val="100"/>
        <c:axId val="186888112"/>
        <c:axId val="186890432"/>
      </c:barChart>
      <c:catAx>
        <c:axId val="186888112"/>
        <c:scaling>
          <c:orientation val="minMax"/>
        </c:scaling>
        <c:delete val="0"/>
        <c:axPos val="b"/>
        <c:numFmt formatCode="General" sourceLinked="0"/>
        <c:majorTickMark val="out"/>
        <c:minorTickMark val="none"/>
        <c:tickLblPos val="nextTo"/>
        <c:crossAx val="186890432"/>
        <c:crosses val="autoZero"/>
        <c:auto val="1"/>
        <c:lblAlgn val="ctr"/>
        <c:lblOffset val="100"/>
        <c:noMultiLvlLbl val="0"/>
      </c:catAx>
      <c:valAx>
        <c:axId val="186890432"/>
        <c:scaling>
          <c:orientation val="minMax"/>
        </c:scaling>
        <c:delete val="0"/>
        <c:axPos val="l"/>
        <c:majorGridlines/>
        <c:numFmt formatCode="0" sourceLinked="1"/>
        <c:majorTickMark val="out"/>
        <c:minorTickMark val="none"/>
        <c:tickLblPos val="nextTo"/>
        <c:crossAx val="1868881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0.12037</cdr:x>
      <cdr:y>0.10102</cdr:y>
    </cdr:from>
    <cdr:to>
      <cdr:x>0.4537</cdr:x>
      <cdr:y>0.30305</cdr:y>
    </cdr:to>
    <cdr:sp macro="" textlink="">
      <cdr:nvSpPr>
        <cdr:cNvPr id="2" name="TextBox 1"/>
        <cdr:cNvSpPr txBox="1"/>
      </cdr:nvSpPr>
      <cdr:spPr>
        <a:xfrm xmlns:a="http://schemas.openxmlformats.org/drawingml/2006/main">
          <a:off x="990600" y="457200"/>
          <a:ext cx="27432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smtClean="0"/>
            <a:t>Total $107 billion</a:t>
          </a:r>
          <a:endParaRPr lang="en-US" sz="2800"/>
        </a:p>
      </cdr:txBody>
    </cdr:sp>
  </cdr:relSizeAnchor>
</c:userShapes>
</file>

<file path=ppt/drawings/drawing2.xml><?xml version="1.0" encoding="utf-8"?>
<c:userShapes xmlns:c="http://schemas.openxmlformats.org/drawingml/2006/chart">
  <cdr:relSizeAnchor xmlns:cdr="http://schemas.openxmlformats.org/drawingml/2006/chartDrawing">
    <cdr:from>
      <cdr:x>0.12202</cdr:x>
      <cdr:y>0.10252</cdr:y>
    </cdr:from>
    <cdr:to>
      <cdr:x>0.46296</cdr:x>
      <cdr:y>0.31148</cdr:y>
    </cdr:to>
    <cdr:sp macro="" textlink="">
      <cdr:nvSpPr>
        <cdr:cNvPr id="2" name="TextBox 1"/>
        <cdr:cNvSpPr txBox="1"/>
      </cdr:nvSpPr>
      <cdr:spPr>
        <a:xfrm xmlns:a="http://schemas.openxmlformats.org/drawingml/2006/main">
          <a:off x="901889" y="476534"/>
          <a:ext cx="2520033" cy="97128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400" smtClean="0"/>
            <a:t>Total $23.5 billion</a:t>
          </a:r>
          <a:endParaRPr lang="en-US" sz="2400"/>
        </a:p>
      </cdr:txBody>
    </cdr:sp>
  </cdr:relSizeAnchor>
</c:userShapes>
</file>

<file path=ppt/drawings/drawing3.xml><?xml version="1.0" encoding="utf-8"?>
<c:userShapes xmlns:c="http://schemas.openxmlformats.org/drawingml/2006/chart">
  <cdr:relSizeAnchor xmlns:cdr="http://schemas.openxmlformats.org/drawingml/2006/chartDrawing">
    <cdr:from>
      <cdr:x>0.16667</cdr:x>
      <cdr:y>0.79797</cdr:y>
    </cdr:from>
    <cdr:to>
      <cdr:x>0.27778</cdr:x>
      <cdr:y>1</cdr:y>
    </cdr:to>
    <cdr:sp macro="" textlink="">
      <cdr:nvSpPr>
        <cdr:cNvPr id="2" name="TextBox 1"/>
        <cdr:cNvSpPr txBox="1"/>
      </cdr:nvSpPr>
      <cdr:spPr>
        <a:xfrm xmlns:a="http://schemas.openxmlformats.org/drawingml/2006/main">
          <a:off x="1371600" y="3733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0.125</cdr:x>
      <cdr:y>0.77447</cdr:y>
    </cdr:from>
    <cdr:to>
      <cdr:x>0.22917</cdr:x>
      <cdr:y>0.92599</cdr:y>
    </cdr:to>
    <cdr:sp macro="" textlink="">
      <cdr:nvSpPr>
        <cdr:cNvPr id="3" name="TextBox 2"/>
        <cdr:cNvSpPr txBox="1"/>
      </cdr:nvSpPr>
      <cdr:spPr>
        <a:xfrm xmlns:a="http://schemas.openxmlformats.org/drawingml/2006/main">
          <a:off x="914400" y="3505223"/>
          <a:ext cx="762000" cy="6857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smtClean="0">
              <a:solidFill>
                <a:srgbClr val="10CE9C"/>
              </a:solidFill>
            </a:rPr>
            <a:t>0.003</a:t>
          </a:r>
          <a:endParaRPr lang="en-US" sz="2000" b="1">
            <a:solidFill>
              <a:srgbClr val="10CE9C"/>
            </a:solidFill>
          </a:endParaRPr>
        </a:p>
      </cdr:txBody>
    </cdr:sp>
  </cdr:relSizeAnchor>
  <cdr:relSizeAnchor xmlns:cdr="http://schemas.openxmlformats.org/drawingml/2006/chartDrawing">
    <cdr:from>
      <cdr:x>0.72222</cdr:x>
      <cdr:y>0</cdr:y>
    </cdr:from>
    <cdr:to>
      <cdr:x>0.81481</cdr:x>
      <cdr:y>0.11785</cdr:y>
    </cdr:to>
    <cdr:sp macro="" textlink="">
      <cdr:nvSpPr>
        <cdr:cNvPr id="4" name="TextBox 3"/>
        <cdr:cNvSpPr txBox="1"/>
      </cdr:nvSpPr>
      <cdr:spPr>
        <a:xfrm xmlns:a="http://schemas.openxmlformats.org/drawingml/2006/main">
          <a:off x="5943600" y="0"/>
          <a:ext cx="7620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a:p>
      </cdr:txBody>
    </cdr:sp>
  </cdr:relSizeAnchor>
  <cdr:relSizeAnchor xmlns:cdr="http://schemas.openxmlformats.org/drawingml/2006/chartDrawing">
    <cdr:from>
      <cdr:x>0.32292</cdr:x>
      <cdr:y>0.77447</cdr:y>
    </cdr:from>
    <cdr:to>
      <cdr:x>0.44792</cdr:x>
      <cdr:y>0.9765</cdr:y>
    </cdr:to>
    <cdr:sp macro="" textlink="">
      <cdr:nvSpPr>
        <cdr:cNvPr id="5" name="TextBox 4"/>
        <cdr:cNvSpPr txBox="1"/>
      </cdr:nvSpPr>
      <cdr:spPr>
        <a:xfrm xmlns:a="http://schemas.openxmlformats.org/drawingml/2006/main">
          <a:off x="2362201" y="3505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0.32292</cdr:x>
      <cdr:y>0.7913</cdr:y>
    </cdr:from>
    <cdr:to>
      <cdr:x>0.44792</cdr:x>
      <cdr:y>0.99334</cdr:y>
    </cdr:to>
    <cdr:sp macro="" textlink="">
      <cdr:nvSpPr>
        <cdr:cNvPr id="6" name="TextBox 5"/>
        <cdr:cNvSpPr txBox="1"/>
      </cdr:nvSpPr>
      <cdr:spPr>
        <a:xfrm xmlns:a="http://schemas.openxmlformats.org/drawingml/2006/main">
          <a:off x="2362201" y="3581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0.3125</cdr:x>
      <cdr:y>0.77447</cdr:y>
    </cdr:from>
    <cdr:to>
      <cdr:x>0.48958</cdr:x>
      <cdr:y>1</cdr:y>
    </cdr:to>
    <cdr:sp macro="" textlink="">
      <cdr:nvSpPr>
        <cdr:cNvPr id="7" name="TextBox 6"/>
        <cdr:cNvSpPr txBox="1"/>
      </cdr:nvSpPr>
      <cdr:spPr>
        <a:xfrm xmlns:a="http://schemas.openxmlformats.org/drawingml/2006/main">
          <a:off x="2286000" y="3505200"/>
          <a:ext cx="1295400" cy="10207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smtClean="0">
              <a:solidFill>
                <a:srgbClr val="00B050"/>
              </a:solidFill>
            </a:rPr>
            <a:t>0.065</a:t>
          </a:r>
          <a:endParaRPr lang="en-US" sz="1600" b="1">
            <a:solidFill>
              <a:srgbClr val="00B05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0.16667</cdr:x>
      <cdr:y>0.79797</cdr:y>
    </cdr:from>
    <cdr:to>
      <cdr:x>0.27778</cdr:x>
      <cdr:y>1</cdr:y>
    </cdr:to>
    <cdr:sp macro="" textlink="">
      <cdr:nvSpPr>
        <cdr:cNvPr id="2" name="TextBox 1"/>
        <cdr:cNvSpPr txBox="1"/>
      </cdr:nvSpPr>
      <cdr:spPr>
        <a:xfrm xmlns:a="http://schemas.openxmlformats.org/drawingml/2006/main">
          <a:off x="1371600" y="3733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0.13542</cdr:x>
      <cdr:y>0.77447</cdr:y>
    </cdr:from>
    <cdr:to>
      <cdr:x>0.22917</cdr:x>
      <cdr:y>0.92599</cdr:y>
    </cdr:to>
    <cdr:sp macro="" textlink="">
      <cdr:nvSpPr>
        <cdr:cNvPr id="3" name="TextBox 2"/>
        <cdr:cNvSpPr txBox="1"/>
      </cdr:nvSpPr>
      <cdr:spPr>
        <a:xfrm xmlns:a="http://schemas.openxmlformats.org/drawingml/2006/main">
          <a:off x="990600" y="3505223"/>
          <a:ext cx="685800" cy="6857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b="1">
            <a:solidFill>
              <a:srgbClr val="10CE9C"/>
            </a:solidFill>
          </a:endParaRPr>
        </a:p>
      </cdr:txBody>
    </cdr:sp>
  </cdr:relSizeAnchor>
  <cdr:relSizeAnchor xmlns:cdr="http://schemas.openxmlformats.org/drawingml/2006/chartDrawing">
    <cdr:from>
      <cdr:x>0.72222</cdr:x>
      <cdr:y>0</cdr:y>
    </cdr:from>
    <cdr:to>
      <cdr:x>0.81481</cdr:x>
      <cdr:y>0.11785</cdr:y>
    </cdr:to>
    <cdr:sp macro="" textlink="">
      <cdr:nvSpPr>
        <cdr:cNvPr id="4" name="TextBox 3"/>
        <cdr:cNvSpPr txBox="1"/>
      </cdr:nvSpPr>
      <cdr:spPr>
        <a:xfrm xmlns:a="http://schemas.openxmlformats.org/drawingml/2006/main">
          <a:off x="5943600" y="0"/>
          <a:ext cx="7620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a:p>
      </cdr:txBody>
    </cdr:sp>
  </cdr:relSizeAnchor>
</c:userShapes>
</file>

<file path=ppt/drawings/drawing5.xml><?xml version="1.0" encoding="utf-8"?>
<c:userShapes xmlns:c="http://schemas.openxmlformats.org/drawingml/2006/chart">
  <cdr:relSizeAnchor xmlns:cdr="http://schemas.openxmlformats.org/drawingml/2006/chartDrawing">
    <cdr:from>
      <cdr:x>0.16667</cdr:x>
      <cdr:y>0.79797</cdr:y>
    </cdr:from>
    <cdr:to>
      <cdr:x>0.27778</cdr:x>
      <cdr:y>1</cdr:y>
    </cdr:to>
    <cdr:sp macro="" textlink="">
      <cdr:nvSpPr>
        <cdr:cNvPr id="2" name="TextBox 1"/>
        <cdr:cNvSpPr txBox="1"/>
      </cdr:nvSpPr>
      <cdr:spPr>
        <a:xfrm xmlns:a="http://schemas.openxmlformats.org/drawingml/2006/main">
          <a:off x="1371600" y="3733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0.13542</cdr:x>
      <cdr:y>0.77447</cdr:y>
    </cdr:from>
    <cdr:to>
      <cdr:x>0.22917</cdr:x>
      <cdr:y>0.92599</cdr:y>
    </cdr:to>
    <cdr:sp macro="" textlink="">
      <cdr:nvSpPr>
        <cdr:cNvPr id="3" name="TextBox 2"/>
        <cdr:cNvSpPr txBox="1"/>
      </cdr:nvSpPr>
      <cdr:spPr>
        <a:xfrm xmlns:a="http://schemas.openxmlformats.org/drawingml/2006/main">
          <a:off x="990600" y="3505223"/>
          <a:ext cx="685800" cy="6857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b="1">
            <a:solidFill>
              <a:srgbClr val="10CE9C"/>
            </a:solidFill>
          </a:endParaRPr>
        </a:p>
      </cdr:txBody>
    </cdr:sp>
  </cdr:relSizeAnchor>
  <cdr:relSizeAnchor xmlns:cdr="http://schemas.openxmlformats.org/drawingml/2006/chartDrawing">
    <cdr:from>
      <cdr:x>0.72222</cdr:x>
      <cdr:y>0</cdr:y>
    </cdr:from>
    <cdr:to>
      <cdr:x>0.81481</cdr:x>
      <cdr:y>0.11785</cdr:y>
    </cdr:to>
    <cdr:sp macro="" textlink="">
      <cdr:nvSpPr>
        <cdr:cNvPr id="4" name="TextBox 3"/>
        <cdr:cNvSpPr txBox="1"/>
      </cdr:nvSpPr>
      <cdr:spPr>
        <a:xfrm xmlns:a="http://schemas.openxmlformats.org/drawingml/2006/main">
          <a:off x="5943600" y="0"/>
          <a:ext cx="7620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a:p>
      </cdr:txBody>
    </cdr:sp>
  </cdr:relSizeAnchor>
</c:userShapes>
</file>

<file path=ppt/drawings/drawing6.xml><?xml version="1.0" encoding="utf-8"?>
<c:userShapes xmlns:c="http://schemas.openxmlformats.org/drawingml/2006/chart">
  <cdr:relSizeAnchor xmlns:cdr="http://schemas.openxmlformats.org/drawingml/2006/chartDrawing">
    <cdr:from>
      <cdr:x>0.09259</cdr:x>
      <cdr:y>0.19672</cdr:y>
    </cdr:from>
    <cdr:to>
      <cdr:x>0.41667</cdr:x>
      <cdr:y>0.29508</cdr:y>
    </cdr:to>
    <cdr:sp macro="" textlink="">
      <cdr:nvSpPr>
        <cdr:cNvPr id="2" name="TextBox 1"/>
        <cdr:cNvSpPr txBox="1"/>
      </cdr:nvSpPr>
      <cdr:spPr>
        <a:xfrm xmlns:a="http://schemas.openxmlformats.org/drawingml/2006/main">
          <a:off x="762000" y="914394"/>
          <a:ext cx="2667027" cy="45719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2400"/>
        </a:p>
      </cdr:txBody>
    </cdr:sp>
  </cdr:relSizeAnchor>
  <cdr:relSizeAnchor xmlns:cdr="http://schemas.openxmlformats.org/drawingml/2006/chartDrawing">
    <cdr:from>
      <cdr:x>0.56481</cdr:x>
      <cdr:y>0.32787</cdr:y>
    </cdr:from>
    <cdr:to>
      <cdr:x>0.75</cdr:x>
      <cdr:y>0.44262</cdr:y>
    </cdr:to>
    <cdr:sp macro="" textlink="">
      <cdr:nvSpPr>
        <cdr:cNvPr id="3" name="TextBox 2"/>
        <cdr:cNvSpPr txBox="1"/>
      </cdr:nvSpPr>
      <cdr:spPr>
        <a:xfrm xmlns:a="http://schemas.openxmlformats.org/drawingml/2006/main">
          <a:off x="4648200" y="1524000"/>
          <a:ext cx="1524001"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i="1"/>
        </a:p>
      </cdr:txBody>
    </cdr:sp>
  </cdr:relSizeAnchor>
  <cdr:relSizeAnchor xmlns:cdr="http://schemas.openxmlformats.org/drawingml/2006/chartDrawing">
    <cdr:from>
      <cdr:x>0.4537</cdr:x>
      <cdr:y>0.44262</cdr:y>
    </cdr:from>
    <cdr:to>
      <cdr:x>0.59259</cdr:x>
      <cdr:y>0.54098</cdr:y>
    </cdr:to>
    <cdr:sp macro="" textlink="">
      <cdr:nvSpPr>
        <cdr:cNvPr id="5" name="TextBox 4"/>
        <cdr:cNvSpPr txBox="1"/>
      </cdr:nvSpPr>
      <cdr:spPr>
        <a:xfrm xmlns:a="http://schemas.openxmlformats.org/drawingml/2006/main">
          <a:off x="3733770" y="2057401"/>
          <a:ext cx="1143009"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i="1"/>
        </a:p>
      </cdr:txBody>
    </cdr:sp>
  </cdr:relSizeAnchor>
  <cdr:relSizeAnchor xmlns:cdr="http://schemas.openxmlformats.org/drawingml/2006/chartDrawing">
    <cdr:from>
      <cdr:x>0.56481</cdr:x>
      <cdr:y>0.16393</cdr:y>
    </cdr:from>
    <cdr:to>
      <cdr:x>0.76852</cdr:x>
      <cdr:y>0.26229</cdr:y>
    </cdr:to>
    <cdr:sp macro="" textlink="">
      <cdr:nvSpPr>
        <cdr:cNvPr id="6" name="TextBox 5"/>
        <cdr:cNvSpPr txBox="1"/>
      </cdr:nvSpPr>
      <cdr:spPr>
        <a:xfrm xmlns:a="http://schemas.openxmlformats.org/drawingml/2006/main">
          <a:off x="4648199" y="762000"/>
          <a:ext cx="1676413" cy="4571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i="1"/>
        </a:p>
      </cdr:txBody>
    </cdr:sp>
  </cdr:relSizeAnchor>
  <cdr:relSizeAnchor xmlns:cdr="http://schemas.openxmlformats.org/drawingml/2006/chartDrawing">
    <cdr:from>
      <cdr:x>0.22222</cdr:x>
      <cdr:y>0.47541</cdr:y>
    </cdr:from>
    <cdr:to>
      <cdr:x>0.37963</cdr:x>
      <cdr:y>0.55738</cdr:y>
    </cdr:to>
    <cdr:sp macro="" textlink="">
      <cdr:nvSpPr>
        <cdr:cNvPr id="4" name="TextBox 3"/>
        <cdr:cNvSpPr txBox="1"/>
      </cdr:nvSpPr>
      <cdr:spPr>
        <a:xfrm xmlns:a="http://schemas.openxmlformats.org/drawingml/2006/main">
          <a:off x="1828800" y="2209800"/>
          <a:ext cx="12954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a:p>
      </cdr:txBody>
    </cdr:sp>
  </cdr:relSizeAnchor>
  <cdr:relSizeAnchor xmlns:cdr="http://schemas.openxmlformats.org/drawingml/2006/chartDrawing">
    <cdr:from>
      <cdr:x>0.16667</cdr:x>
      <cdr:y>0.42623</cdr:y>
    </cdr:from>
    <cdr:to>
      <cdr:x>0.27778</cdr:x>
      <cdr:y>0.62295</cdr:y>
    </cdr:to>
    <cdr:sp macro="" textlink="">
      <cdr:nvSpPr>
        <cdr:cNvPr id="7" name="TextBox 6"/>
        <cdr:cNvSpPr txBox="1"/>
      </cdr:nvSpPr>
      <cdr:spPr>
        <a:xfrm xmlns:a="http://schemas.openxmlformats.org/drawingml/2006/main">
          <a:off x="1371600" y="1981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0.12037</cdr:x>
      <cdr:y>0.125</cdr:y>
    </cdr:from>
    <cdr:to>
      <cdr:x>0.38889</cdr:x>
      <cdr:y>0.2459</cdr:y>
    </cdr:to>
    <cdr:sp macro="" textlink="">
      <cdr:nvSpPr>
        <cdr:cNvPr id="8" name="TextBox 7"/>
        <cdr:cNvSpPr txBox="1"/>
      </cdr:nvSpPr>
      <cdr:spPr>
        <a:xfrm xmlns:a="http://schemas.openxmlformats.org/drawingml/2006/main">
          <a:off x="1008941" y="609599"/>
          <a:ext cx="2250735" cy="5896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a:t>2</a:t>
          </a:r>
          <a:r>
            <a:rPr lang="en-US" sz="2000" smtClean="0"/>
            <a:t>016-2020 Projected</a:t>
          </a:r>
          <a:endParaRPr lang="en-US" sz="2000"/>
        </a:p>
      </cdr:txBody>
    </cdr:sp>
  </cdr:relSizeAnchor>
</c:userShapes>
</file>

<file path=ppt/drawings/drawing7.xml><?xml version="1.0" encoding="utf-8"?>
<c:userShapes xmlns:c="http://schemas.openxmlformats.org/drawingml/2006/chart">
  <cdr:relSizeAnchor xmlns:cdr="http://schemas.openxmlformats.org/drawingml/2006/chartDrawing">
    <cdr:from>
      <cdr:x>0.30189</cdr:x>
      <cdr:y>0.08929</cdr:y>
    </cdr:from>
    <cdr:to>
      <cdr:x>0.53774</cdr:x>
      <cdr:y>0.19643</cdr:y>
    </cdr:to>
    <cdr:sp macro="" textlink="">
      <cdr:nvSpPr>
        <cdr:cNvPr id="2" name="TextBox 1"/>
        <cdr:cNvSpPr txBox="1"/>
      </cdr:nvSpPr>
      <cdr:spPr>
        <a:xfrm xmlns:a="http://schemas.openxmlformats.org/drawingml/2006/main">
          <a:off x="2438400" y="380999"/>
          <a:ext cx="19050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smtClean="0"/>
            <a:t>$2010 Million</a:t>
          </a:r>
          <a:endParaRPr lang="en-US" sz="20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34B963-40BC-4904-8761-444DEC54F1CF}" type="datetimeFigureOut">
              <a:rPr lang="en-US" smtClean="0"/>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6D231D-137F-41E4-84E8-15F39338A328}" type="slidenum">
              <a:rPr lang="en-US" smtClean="0"/>
              <a:t>‹#›</a:t>
            </a:fld>
            <a:endParaRPr lang="en-US"/>
          </a:p>
        </p:txBody>
      </p:sp>
    </p:spTree>
    <p:extLst>
      <p:ext uri="{BB962C8B-B14F-4D97-AF65-F5344CB8AC3E}">
        <p14:creationId xmlns:p14="http://schemas.microsoft.com/office/powerpoint/2010/main" val="257959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6D231D-137F-41E4-84E8-15F39338A328}" type="slidenum">
              <a:rPr lang="en-US" smtClean="0"/>
              <a:t>1</a:t>
            </a:fld>
            <a:endParaRPr lang="en-US"/>
          </a:p>
        </p:txBody>
      </p:sp>
    </p:spTree>
    <p:extLst>
      <p:ext uri="{BB962C8B-B14F-4D97-AF65-F5344CB8AC3E}">
        <p14:creationId xmlns:p14="http://schemas.microsoft.com/office/powerpoint/2010/main" val="133430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10</a:t>
            </a:fld>
            <a:endParaRPr lang="en-US"/>
          </a:p>
        </p:txBody>
      </p:sp>
    </p:spTree>
    <p:extLst>
      <p:ext uri="{BB962C8B-B14F-4D97-AF65-F5344CB8AC3E}">
        <p14:creationId xmlns:p14="http://schemas.microsoft.com/office/powerpoint/2010/main" val="14037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11</a:t>
            </a:fld>
            <a:endParaRPr lang="en-US"/>
          </a:p>
        </p:txBody>
      </p:sp>
    </p:spTree>
    <p:extLst>
      <p:ext uri="{BB962C8B-B14F-4D97-AF65-F5344CB8AC3E}">
        <p14:creationId xmlns:p14="http://schemas.microsoft.com/office/powerpoint/2010/main" val="140976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Private International Cartels data set (Jan. 2017 Edition)</a:t>
            </a:r>
            <a:endParaRPr lang="en-US" dirty="0"/>
          </a:p>
        </p:txBody>
      </p:sp>
      <p:sp>
        <p:nvSpPr>
          <p:cNvPr id="4" name="Slide Number Placeholder 3"/>
          <p:cNvSpPr>
            <a:spLocks noGrp="1"/>
          </p:cNvSpPr>
          <p:nvPr>
            <p:ph type="sldNum" sz="quarter" idx="10"/>
          </p:nvPr>
        </p:nvSpPr>
        <p:spPr/>
        <p:txBody>
          <a:bodyPr/>
          <a:lstStyle/>
          <a:p>
            <a:fld id="{296D231D-137F-41E4-84E8-15F39338A328}" type="slidenum">
              <a:rPr lang="en-US" smtClean="0"/>
              <a:t>12</a:t>
            </a:fld>
            <a:endParaRPr lang="en-US"/>
          </a:p>
        </p:txBody>
      </p:sp>
    </p:spTree>
    <p:extLst>
      <p:ext uri="{BB962C8B-B14F-4D97-AF65-F5344CB8AC3E}">
        <p14:creationId xmlns:p14="http://schemas.microsoft.com/office/powerpoint/2010/main" val="1803809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Fines and settlements</a:t>
            </a:r>
            <a:r>
              <a:rPr lang="en-US" baseline="0" smtClean="0"/>
              <a:t> 1990-2015. </a:t>
            </a:r>
            <a:r>
              <a:rPr lang="en-US" smtClean="0"/>
              <a:t>Based on 5449 companies with positive</a:t>
            </a:r>
            <a:r>
              <a:rPr lang="en-US" baseline="0" smtClean="0"/>
              <a:t> penalties</a:t>
            </a:r>
            <a:r>
              <a:rPr lang="en-US" smtClean="0"/>
              <a:t>.  </a:t>
            </a:r>
            <a:r>
              <a:rPr lang="en-US" baseline="0" smtClean="0"/>
              <a:t>Excludes 22,000 US banks in Visa and MasterCard cases and XXX companies with unknown amounts of sanctions.</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13</a:t>
            </a:fld>
            <a:endParaRPr lang="en-US"/>
          </a:p>
        </p:txBody>
      </p:sp>
    </p:spTree>
    <p:extLst>
      <p:ext uri="{BB962C8B-B14F-4D97-AF65-F5344CB8AC3E}">
        <p14:creationId xmlns:p14="http://schemas.microsoft.com/office/powerpoint/2010/main" val="175834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Based on 2354 named companies with known monetary sanctions 1990-2010.  </a:t>
            </a:r>
            <a:r>
              <a:rPr lang="en-US" baseline="0" smtClean="0"/>
              <a:t>Excludes 22,000 US banks in Visa and MasterCard cases and 4539 companies with unknown amounts of sanctions. </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14</a:t>
            </a:fld>
            <a:endParaRPr lang="en-US"/>
          </a:p>
        </p:txBody>
      </p:sp>
    </p:spTree>
    <p:extLst>
      <p:ext uri="{BB962C8B-B14F-4D97-AF65-F5344CB8AC3E}">
        <p14:creationId xmlns:p14="http://schemas.microsoft.com/office/powerpoint/2010/main" val="546719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 1269 persons, 1990</a:t>
            </a:r>
            <a:r>
              <a:rPr lang="en-US" baseline="0" dirty="0" smtClean="0"/>
              <a:t> to July 2016, of which 44% have been sentenced</a:t>
            </a:r>
            <a:r>
              <a:rPr lang="en-US" dirty="0" smtClean="0"/>
              <a:t>. Fines include mandatory restitution.</a:t>
            </a:r>
            <a:r>
              <a:rPr lang="en-US" baseline="0" dirty="0" smtClean="0"/>
              <a:t>  Some of the indicted and dismissed are whistleblowers, some awaiting dismissal or a small fine. </a:t>
            </a:r>
            <a:r>
              <a:rPr lang="en-US" dirty="0" smtClean="0"/>
              <a:t>Of the “undetermined,” five appear to be awaiting sentencing</a:t>
            </a:r>
            <a:r>
              <a:rPr lang="en-US" baseline="0" dirty="0" smtClean="0"/>
              <a:t> in late 2008. The 306 fugitives include many Asian citizens. </a:t>
            </a:r>
            <a:endParaRPr lang="en-US" dirty="0"/>
          </a:p>
        </p:txBody>
      </p:sp>
      <p:sp>
        <p:nvSpPr>
          <p:cNvPr id="4" name="Slide Number Placeholder 3"/>
          <p:cNvSpPr>
            <a:spLocks noGrp="1"/>
          </p:cNvSpPr>
          <p:nvPr>
            <p:ph type="sldNum" sz="quarter" idx="10"/>
          </p:nvPr>
        </p:nvSpPr>
        <p:spPr/>
        <p:txBody>
          <a:bodyPr/>
          <a:lstStyle/>
          <a:p>
            <a:fld id="{89A55C3D-86E9-4B02-967D-4D821972FC62}" type="slidenum">
              <a:rPr lang="en-US" smtClean="0"/>
              <a:pPr/>
              <a:t>15</a:t>
            </a:fld>
            <a:endParaRPr lang="en-US"/>
          </a:p>
        </p:txBody>
      </p:sp>
    </p:spTree>
    <p:extLst>
      <p:ext uri="{BB962C8B-B14F-4D97-AF65-F5344CB8AC3E}">
        <p14:creationId xmlns:p14="http://schemas.microsoft.com/office/powerpoint/2010/main" val="382732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 first two big settlements were NASDAQ Market Makers and Explosives in 1998. The 2005 peak was due to final payments to the opt-outs in 15 Vitamins cases and 6 others.  Year 2003 includes</a:t>
            </a:r>
            <a:r>
              <a:rPr lang="en-US" baseline="0" smtClean="0"/>
              <a:t> a</a:t>
            </a:r>
            <a:r>
              <a:rPr lang="en-US" smtClean="0"/>
              <a:t> huge settlement of $9993 million in the first </a:t>
            </a:r>
            <a:r>
              <a:rPr lang="en-US" b="0" i="1" baseline="0" smtClean="0"/>
              <a:t>Bank Cards Fees </a:t>
            </a:r>
            <a:r>
              <a:rPr lang="en-US" smtClean="0"/>
              <a:t>(a/k/a Visa and MasterCard1) retailers’ case which some experts may not classify as criminal price fixing. And the 2008 amount includes a $6650 million settlement in </a:t>
            </a:r>
            <a:r>
              <a:rPr lang="en-US" b="0" i="1" baseline="0" smtClean="0"/>
              <a:t>Visa &amp; MasterCard 2 </a:t>
            </a:r>
            <a:r>
              <a:rPr lang="en-US" smtClean="0"/>
              <a:t>(AMEX and Discovery exclusion case). 2016</a:t>
            </a:r>
            <a:r>
              <a:rPr lang="en-US" baseline="0" smtClean="0"/>
              <a:t> final data, but later years will be revised upwards.</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16</a:t>
            </a:fld>
            <a:endParaRPr lang="en-US"/>
          </a:p>
        </p:txBody>
      </p:sp>
    </p:spTree>
    <p:extLst>
      <p:ext uri="{BB962C8B-B14F-4D97-AF65-F5344CB8AC3E}">
        <p14:creationId xmlns:p14="http://schemas.microsoft.com/office/powerpoint/2010/main" val="1988380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measures</a:t>
            </a:r>
            <a:r>
              <a:rPr lang="en-US" baseline="0" dirty="0" smtClean="0"/>
              <a:t> severity by dividing the dollar penalties (fines, mandatory restitution, and reported private monetary settlements) by the cartel’s affected sales in the jurisdiction. </a:t>
            </a:r>
            <a:r>
              <a:rPr lang="en-US" dirty="0" smtClean="0"/>
              <a:t>There are 1516</a:t>
            </a:r>
            <a:r>
              <a:rPr lang="en-US" baseline="0" dirty="0" smtClean="0"/>
              <a:t> unique</a:t>
            </a:r>
            <a:r>
              <a:rPr lang="en-US" dirty="0" smtClean="0"/>
              <a:t> observations: 136 EC, 232 EU NCAs, 99 US, 53 Canadian, 169 “other “ nations, 168 Private rights of action (of which 154 are No. American), and 662 World observations using global sales for global cartels, jurisdictional sales for all others.  Consent decrees, warnings,</a:t>
            </a:r>
            <a:r>
              <a:rPr lang="en-US" baseline="0" dirty="0" smtClean="0"/>
              <a:t> and the like are entered as zeros and therefore not averaged.</a:t>
            </a:r>
            <a:endParaRPr lang="en-US" dirty="0" smtClean="0"/>
          </a:p>
          <a:p>
            <a:r>
              <a:rPr lang="en-US" dirty="0" smtClean="0"/>
              <a:t>Private settlements in N. America are divided by combined US and Canadian affected sales;</a:t>
            </a:r>
            <a:r>
              <a:rPr lang="en-US" baseline="0" dirty="0" smtClean="0"/>
              <a:t> jurisdictions where no price fixing occurred (i.e., zero affected sales) are excluded; “world” penalties (fines and private settlements from all jurisdictions) are divided by total sales in all jurisdictions in which price fixing occurred. For many US and Canadian cartels, the fines and private settlements are additive.</a:t>
            </a:r>
            <a:endParaRPr lang="en-US" dirty="0"/>
          </a:p>
        </p:txBody>
      </p:sp>
      <p:sp>
        <p:nvSpPr>
          <p:cNvPr id="4" name="Slide Number Placeholder 3"/>
          <p:cNvSpPr>
            <a:spLocks noGrp="1"/>
          </p:cNvSpPr>
          <p:nvPr>
            <p:ph type="sldNum" sz="quarter" idx="10"/>
          </p:nvPr>
        </p:nvSpPr>
        <p:spPr/>
        <p:txBody>
          <a:bodyPr/>
          <a:lstStyle/>
          <a:p>
            <a:fld id="{89A55C3D-86E9-4B02-967D-4D821972FC62}" type="slidenum">
              <a:rPr lang="en-US" smtClean="0"/>
              <a:pPr/>
              <a:t>17</a:t>
            </a:fld>
            <a:endParaRPr lang="en-US"/>
          </a:p>
        </p:txBody>
      </p:sp>
    </p:spTree>
    <p:extLst>
      <p:ext uri="{BB962C8B-B14F-4D97-AF65-F5344CB8AC3E}">
        <p14:creationId xmlns:p14="http://schemas.microsoft.com/office/powerpoint/2010/main" val="395074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Damages are actual overcharges plus a generous 20% deadweight losses.  Incarceration generously valued at $6 million per year. All values converted to 2010</a:t>
            </a:r>
            <a:r>
              <a:rPr lang="en-US" baseline="0" smtClean="0"/>
              <a:t> dollars. Lysine is one of the better-deterred cartels in US! </a:t>
            </a:r>
          </a:p>
          <a:p>
            <a:endParaRPr lang="en-US"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smtClean="0"/>
              <a:t>Source: John M. Connor and Robert H. Lande. </a:t>
            </a:r>
            <a:r>
              <a:rPr lang="en-US" sz="1200" kern="1200" smtClean="0">
                <a:solidFill>
                  <a:schemeClr val="tx1"/>
                </a:solidFill>
                <a:effectLst/>
                <a:latin typeface="+mn-lt"/>
                <a:ea typeface="+mn-ea"/>
                <a:cs typeface="+mn-cs"/>
              </a:rPr>
              <a:t>Cartels As Rational Business Strategy: Crime Pays. </a:t>
            </a:r>
            <a:r>
              <a:rPr lang="en-US" sz="1200" i="1" kern="1200" smtClean="0">
                <a:solidFill>
                  <a:schemeClr val="tx1"/>
                </a:solidFill>
                <a:effectLst/>
                <a:latin typeface="+mn-lt"/>
                <a:ea typeface="+mn-ea"/>
                <a:cs typeface="+mn-cs"/>
              </a:rPr>
              <a:t>Cardozo Law Review</a:t>
            </a:r>
            <a:r>
              <a:rPr lang="en-US" sz="1200" kern="1200" smtClean="0">
                <a:solidFill>
                  <a:schemeClr val="tx1"/>
                </a:solidFill>
                <a:effectLst/>
                <a:latin typeface="+mn-lt"/>
                <a:ea typeface="+mn-ea"/>
                <a:cs typeface="+mn-cs"/>
              </a:rPr>
              <a:t> Vol. 34 Issue 2 (December 2012): 428-491. </a:t>
            </a:r>
            <a:endParaRPr lang="en-US" smtClean="0"/>
          </a:p>
          <a:p>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19</a:t>
            </a:fld>
            <a:endParaRPr lang="en-US"/>
          </a:p>
        </p:txBody>
      </p:sp>
    </p:spTree>
    <p:extLst>
      <p:ext uri="{BB962C8B-B14F-4D97-AF65-F5344CB8AC3E}">
        <p14:creationId xmlns:p14="http://schemas.microsoft.com/office/powerpoint/2010/main" val="1354953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Data from PIC Dec. 2016.</a:t>
            </a:r>
            <a:endParaRPr lang="en-US"/>
          </a:p>
        </p:txBody>
      </p:sp>
      <p:sp>
        <p:nvSpPr>
          <p:cNvPr id="4" name="Slide Number Placeholder 3"/>
          <p:cNvSpPr>
            <a:spLocks noGrp="1"/>
          </p:cNvSpPr>
          <p:nvPr>
            <p:ph type="sldNum" sz="quarter" idx="10"/>
          </p:nvPr>
        </p:nvSpPr>
        <p:spPr/>
        <p:txBody>
          <a:bodyPr/>
          <a:lstStyle/>
          <a:p>
            <a:fld id="{296D231D-137F-41E4-84E8-15F39338A328}" type="slidenum">
              <a:rPr lang="en-US" smtClean="0"/>
              <a:t>22</a:t>
            </a:fld>
            <a:endParaRPr lang="en-US"/>
          </a:p>
        </p:txBody>
      </p:sp>
    </p:spTree>
    <p:extLst>
      <p:ext uri="{BB962C8B-B14F-4D97-AF65-F5344CB8AC3E}">
        <p14:creationId xmlns:p14="http://schemas.microsoft.com/office/powerpoint/2010/main" val="66090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2</a:t>
            </a:fld>
            <a:endParaRPr lang="en-US"/>
          </a:p>
        </p:txBody>
      </p:sp>
    </p:spTree>
    <p:extLst>
      <p:ext uri="{BB962C8B-B14F-4D97-AF65-F5344CB8AC3E}">
        <p14:creationId xmlns:p14="http://schemas.microsoft.com/office/powerpoint/2010/main" val="728877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Trend is quadratic polynomial. Exponential</a:t>
            </a:r>
            <a:r>
              <a:rPr lang="en-US" baseline="0" smtClean="0"/>
              <a:t> fits nearly as good, but rises much faster.</a:t>
            </a:r>
            <a:r>
              <a:rPr lang="en-US" smtClean="0"/>
              <a:t> Based on five data points from previous slide on cumulative</a:t>
            </a:r>
            <a:r>
              <a:rPr lang="en-US" baseline="0" smtClean="0"/>
              <a:t> semi-decade </a:t>
            </a:r>
            <a:r>
              <a:rPr lang="en-US" smtClean="0"/>
              <a:t>monetary sanctions 1990-2015. </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3</a:t>
            </a:fld>
            <a:endParaRPr lang="en-US"/>
          </a:p>
        </p:txBody>
      </p:sp>
    </p:spTree>
    <p:extLst>
      <p:ext uri="{BB962C8B-B14F-4D97-AF65-F5344CB8AC3E}">
        <p14:creationId xmlns:p14="http://schemas.microsoft.com/office/powerpoint/2010/main" val="299117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Counts number of jurisdictions, not authorities using the first year a</a:t>
            </a:r>
            <a:r>
              <a:rPr lang="en-US" baseline="0" smtClean="0"/>
              <a:t> guilty</a:t>
            </a:r>
            <a:r>
              <a:rPr lang="en-US" smtClean="0"/>
              <a:t> international cartel was probed. (nations</a:t>
            </a:r>
            <a:r>
              <a:rPr lang="en-US" baseline="0" smtClean="0"/>
              <a:t> with multiple authorities count only the first prosecution). </a:t>
            </a:r>
            <a:r>
              <a:rPr lang="en-US" smtClean="0"/>
              <a:t>In 1990, only DOJ </a:t>
            </a:r>
            <a:r>
              <a:rPr lang="en-US" i="0" smtClean="0"/>
              <a:t>(</a:t>
            </a:r>
            <a:r>
              <a:rPr lang="en-US" i="1" smtClean="0"/>
              <a:t>Tobacco </a:t>
            </a:r>
            <a:r>
              <a:rPr lang="en-US" i="0" smtClean="0"/>
              <a:t>1911 or </a:t>
            </a:r>
            <a:r>
              <a:rPr lang="en-US" i="1" smtClean="0"/>
              <a:t>Steel</a:t>
            </a:r>
            <a:r>
              <a:rPr lang="en-US" i="1" baseline="0" smtClean="0"/>
              <a:t> Pipes </a:t>
            </a:r>
            <a:r>
              <a:rPr lang="en-US" i="0" baseline="0" smtClean="0"/>
              <a:t>1990)</a:t>
            </a:r>
            <a:r>
              <a:rPr lang="en-US" i="0" smtClean="0"/>
              <a:t>, </a:t>
            </a:r>
            <a:r>
              <a:rPr lang="en-US" smtClean="0"/>
              <a:t>EC (</a:t>
            </a:r>
            <a:r>
              <a:rPr lang="en-US" i="1" smtClean="0"/>
              <a:t>Quinine </a:t>
            </a:r>
            <a:r>
              <a:rPr lang="en-US" i="0" smtClean="0"/>
              <a:t>and</a:t>
            </a:r>
            <a:r>
              <a:rPr lang="en-US" i="1" smtClean="0"/>
              <a:t> Dyestuffs </a:t>
            </a:r>
            <a:r>
              <a:rPr lang="en-US" i="0" smtClean="0"/>
              <a:t>1969</a:t>
            </a:r>
            <a:r>
              <a:rPr lang="en-US" smtClean="0"/>
              <a:t>), and Canada (</a:t>
            </a:r>
            <a:r>
              <a:rPr lang="en-US" i="1" smtClean="0"/>
              <a:t>R. v. Container Materials Ltd. </a:t>
            </a:r>
            <a:r>
              <a:rPr lang="en-US" smtClean="0"/>
              <a:t>1942) had prosecuted such cartels. Excludes alleged cartels that received no sanctions after their cases were concluded. </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4</a:t>
            </a:fld>
            <a:endParaRPr lang="en-US"/>
          </a:p>
        </p:txBody>
      </p:sp>
    </p:spTree>
    <p:extLst>
      <p:ext uri="{BB962C8B-B14F-4D97-AF65-F5344CB8AC3E}">
        <p14:creationId xmlns:p14="http://schemas.microsoft.com/office/powerpoint/2010/main" val="106735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Counts decisions with fines by EU-27 National Competition Authorities (and 3 from EFTA).  2016 Aug.</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5</a:t>
            </a:fld>
            <a:endParaRPr lang="en-US"/>
          </a:p>
        </p:txBody>
      </p:sp>
    </p:spTree>
    <p:extLst>
      <p:ext uri="{BB962C8B-B14F-4D97-AF65-F5344CB8AC3E}">
        <p14:creationId xmlns:p14="http://schemas.microsoft.com/office/powerpoint/2010/main" val="497361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6</a:t>
            </a:fld>
            <a:endParaRPr lang="en-US"/>
          </a:p>
        </p:txBody>
      </p:sp>
    </p:spTree>
    <p:extLst>
      <p:ext uri="{BB962C8B-B14F-4D97-AF65-F5344CB8AC3E}">
        <p14:creationId xmlns:p14="http://schemas.microsoft.com/office/powerpoint/2010/main" val="135983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 of 167 amnesties (full leniency).  Years in which amnesty granted are</a:t>
            </a:r>
            <a:r>
              <a:rPr lang="en-US" baseline="0" dirty="0" smtClean="0"/>
              <a:t> imprecise, and for 2008-2010 undercounted.</a:t>
            </a:r>
            <a:endParaRPr lang="en-US" dirty="0"/>
          </a:p>
        </p:txBody>
      </p:sp>
      <p:sp>
        <p:nvSpPr>
          <p:cNvPr id="4" name="Slide Number Placeholder 3"/>
          <p:cNvSpPr>
            <a:spLocks noGrp="1"/>
          </p:cNvSpPr>
          <p:nvPr>
            <p:ph type="sldNum" sz="quarter" idx="10"/>
          </p:nvPr>
        </p:nvSpPr>
        <p:spPr/>
        <p:txBody>
          <a:bodyPr/>
          <a:lstStyle/>
          <a:p>
            <a:fld id="{89A55C3D-86E9-4B02-967D-4D821972FC62}" type="slidenum">
              <a:rPr lang="en-US" smtClean="0"/>
              <a:pPr/>
              <a:t>7</a:t>
            </a:fld>
            <a:endParaRPr lang="en-US" dirty="0"/>
          </a:p>
        </p:txBody>
      </p:sp>
    </p:spTree>
    <p:extLst>
      <p:ext uri="{BB962C8B-B14F-4D97-AF65-F5344CB8AC3E}">
        <p14:creationId xmlns:p14="http://schemas.microsoft.com/office/powerpoint/2010/main" val="207674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8</a:t>
            </a:fld>
            <a:endParaRPr lang="en-US"/>
          </a:p>
        </p:txBody>
      </p:sp>
    </p:spTree>
    <p:extLst>
      <p:ext uri="{BB962C8B-B14F-4D97-AF65-F5344CB8AC3E}">
        <p14:creationId xmlns:p14="http://schemas.microsoft.com/office/powerpoint/2010/main" val="1874251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Cubic poly fits1990-2014 data best. Second-degree poly predicts lower amount.</a:t>
            </a:r>
            <a:endParaRPr lang="en-US"/>
          </a:p>
        </p:txBody>
      </p:sp>
      <p:sp>
        <p:nvSpPr>
          <p:cNvPr id="4" name="Slide Number Placeholder 3"/>
          <p:cNvSpPr>
            <a:spLocks noGrp="1"/>
          </p:cNvSpPr>
          <p:nvPr>
            <p:ph type="sldNum" sz="quarter" idx="10"/>
          </p:nvPr>
        </p:nvSpPr>
        <p:spPr/>
        <p:txBody>
          <a:bodyPr/>
          <a:lstStyle/>
          <a:p>
            <a:fld id="{89A55C3D-86E9-4B02-967D-4D821972FC62}" type="slidenum">
              <a:rPr lang="en-US" smtClean="0"/>
              <a:pPr/>
              <a:t>9</a:t>
            </a:fld>
            <a:endParaRPr lang="en-US"/>
          </a:p>
        </p:txBody>
      </p:sp>
    </p:spTree>
    <p:extLst>
      <p:ext uri="{BB962C8B-B14F-4D97-AF65-F5344CB8AC3E}">
        <p14:creationId xmlns:p14="http://schemas.microsoft.com/office/powerpoint/2010/main" val="2016368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609C0E-7298-2A42-803F-3367348502EE}" type="datetime1">
              <a:rPr lang="en-US" smtClean="0"/>
              <a:t>3/2/2017</a:t>
            </a:fld>
            <a:endParaRPr lang="en-US"/>
          </a:p>
        </p:txBody>
      </p:sp>
      <p:sp>
        <p:nvSpPr>
          <p:cNvPr id="5" name="Footer Placeholder 4"/>
          <p:cNvSpPr>
            <a:spLocks noGrp="1"/>
          </p:cNvSpPr>
          <p:nvPr>
            <p:ph type="ftr" sz="quarter" idx="11"/>
          </p:nvPr>
        </p:nvSpPr>
        <p:spPr/>
        <p:txBody>
          <a:bodyPr/>
          <a:lstStyle/>
          <a:p>
            <a:r>
              <a:rPr lang="en-US" smtClean="0"/>
              <a:t>J M CONNOR   CUTS DELHI  MAR 1 2017 </a:t>
            </a:r>
            <a:endParaRPr lang="en-US"/>
          </a:p>
        </p:txBody>
      </p:sp>
      <p:sp>
        <p:nvSpPr>
          <p:cNvPr id="6" name="Slide Number Placeholder 5"/>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319603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A7BBC-7EBF-9C4C-AD88-680E82996D52}" type="datetime1">
              <a:rPr lang="en-US" smtClean="0"/>
              <a:t>3/2/2017</a:t>
            </a:fld>
            <a:endParaRPr lang="en-US"/>
          </a:p>
        </p:txBody>
      </p:sp>
      <p:sp>
        <p:nvSpPr>
          <p:cNvPr id="5" name="Footer Placeholder 4"/>
          <p:cNvSpPr>
            <a:spLocks noGrp="1"/>
          </p:cNvSpPr>
          <p:nvPr>
            <p:ph type="ftr" sz="quarter" idx="11"/>
          </p:nvPr>
        </p:nvSpPr>
        <p:spPr/>
        <p:txBody>
          <a:bodyPr/>
          <a:lstStyle/>
          <a:p>
            <a:r>
              <a:rPr lang="en-US" smtClean="0"/>
              <a:t>J M CONNOR   CUTS DELHI  MAR 1 2017 </a:t>
            </a:r>
            <a:endParaRPr lang="en-US"/>
          </a:p>
        </p:txBody>
      </p:sp>
      <p:sp>
        <p:nvSpPr>
          <p:cNvPr id="6" name="Slide Number Placeholder 5"/>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46443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8B8AD-9F4B-5A4B-9B5A-264C2237165F}" type="datetime1">
              <a:rPr lang="en-US" smtClean="0"/>
              <a:t>3/2/2017</a:t>
            </a:fld>
            <a:endParaRPr lang="en-US"/>
          </a:p>
        </p:txBody>
      </p:sp>
      <p:sp>
        <p:nvSpPr>
          <p:cNvPr id="5" name="Footer Placeholder 4"/>
          <p:cNvSpPr>
            <a:spLocks noGrp="1"/>
          </p:cNvSpPr>
          <p:nvPr>
            <p:ph type="ftr" sz="quarter" idx="11"/>
          </p:nvPr>
        </p:nvSpPr>
        <p:spPr/>
        <p:txBody>
          <a:bodyPr/>
          <a:lstStyle/>
          <a:p>
            <a:r>
              <a:rPr lang="en-US" smtClean="0"/>
              <a:t>J M CONNOR   CUTS DELHI  MAR 1 2017 </a:t>
            </a:r>
            <a:endParaRPr lang="en-US"/>
          </a:p>
        </p:txBody>
      </p:sp>
      <p:sp>
        <p:nvSpPr>
          <p:cNvPr id="6" name="Slide Number Placeholder 5"/>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3618077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03722DAE-06F4-014E-A1DF-51EC1A12F9A0}" type="datetime1">
              <a:rPr lang="en-US" smtClean="0"/>
              <a:t>3/2/2017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s-ES" smtClean="0"/>
              <a:t>J M CONNOR   CUTS DELHI  MAR 1 2017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272D48-D2AC-4710-BD8C-6ABF93ED0F9A}" type="slidenum">
              <a:rPr lang="en-US"/>
              <a:pPr>
                <a:defRPr/>
              </a:pPr>
              <a:t>‹#›</a:t>
            </a:fld>
            <a:endParaRPr lang="en-US"/>
          </a:p>
        </p:txBody>
      </p:sp>
    </p:spTree>
    <p:extLst>
      <p:ext uri="{BB962C8B-B14F-4D97-AF65-F5344CB8AC3E}">
        <p14:creationId xmlns:p14="http://schemas.microsoft.com/office/powerpoint/2010/main" val="427905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1D2BF-2D9F-B848-9CD7-A82A40596AF2}" type="datetime1">
              <a:rPr lang="en-US" smtClean="0"/>
              <a:t>3/2/2017</a:t>
            </a:fld>
            <a:endParaRPr lang="en-US"/>
          </a:p>
        </p:txBody>
      </p:sp>
      <p:sp>
        <p:nvSpPr>
          <p:cNvPr id="5" name="Footer Placeholder 4"/>
          <p:cNvSpPr>
            <a:spLocks noGrp="1"/>
          </p:cNvSpPr>
          <p:nvPr>
            <p:ph type="ftr" sz="quarter" idx="11"/>
          </p:nvPr>
        </p:nvSpPr>
        <p:spPr/>
        <p:txBody>
          <a:bodyPr/>
          <a:lstStyle/>
          <a:p>
            <a:r>
              <a:rPr lang="en-US" smtClean="0"/>
              <a:t>J M CONNOR   CUTS DELHI  MAR 1 2017 </a:t>
            </a:r>
            <a:endParaRPr lang="en-US"/>
          </a:p>
        </p:txBody>
      </p:sp>
      <p:sp>
        <p:nvSpPr>
          <p:cNvPr id="6" name="Slide Number Placeholder 5"/>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77471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89DCD0-912E-FE48-80B9-EDA7A7ED8243}" type="datetime1">
              <a:rPr lang="en-US" smtClean="0"/>
              <a:t>3/2/2017</a:t>
            </a:fld>
            <a:endParaRPr lang="en-US"/>
          </a:p>
        </p:txBody>
      </p:sp>
      <p:sp>
        <p:nvSpPr>
          <p:cNvPr id="5" name="Footer Placeholder 4"/>
          <p:cNvSpPr>
            <a:spLocks noGrp="1"/>
          </p:cNvSpPr>
          <p:nvPr>
            <p:ph type="ftr" sz="quarter" idx="11"/>
          </p:nvPr>
        </p:nvSpPr>
        <p:spPr/>
        <p:txBody>
          <a:bodyPr/>
          <a:lstStyle/>
          <a:p>
            <a:r>
              <a:rPr lang="en-US" smtClean="0"/>
              <a:t>J M CONNOR   CUTS DELHI  MAR 1 2017 </a:t>
            </a:r>
            <a:endParaRPr lang="en-US"/>
          </a:p>
        </p:txBody>
      </p:sp>
      <p:sp>
        <p:nvSpPr>
          <p:cNvPr id="6" name="Slide Number Placeholder 5"/>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202011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BE0E7-6623-8F43-ADB5-765DDD412A15}" type="datetime1">
              <a:rPr lang="en-US" smtClean="0"/>
              <a:t>3/2/2017</a:t>
            </a:fld>
            <a:endParaRPr lang="en-US"/>
          </a:p>
        </p:txBody>
      </p:sp>
      <p:sp>
        <p:nvSpPr>
          <p:cNvPr id="6" name="Footer Placeholder 5"/>
          <p:cNvSpPr>
            <a:spLocks noGrp="1"/>
          </p:cNvSpPr>
          <p:nvPr>
            <p:ph type="ftr" sz="quarter" idx="11"/>
          </p:nvPr>
        </p:nvSpPr>
        <p:spPr/>
        <p:txBody>
          <a:bodyPr/>
          <a:lstStyle/>
          <a:p>
            <a:r>
              <a:rPr lang="en-US" smtClean="0"/>
              <a:t>J M CONNOR   CUTS DELHI  MAR 1 2017 </a:t>
            </a:r>
            <a:endParaRPr lang="en-US"/>
          </a:p>
        </p:txBody>
      </p:sp>
      <p:sp>
        <p:nvSpPr>
          <p:cNvPr id="7" name="Slide Number Placeholder 6"/>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144530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A6A536-7E08-0847-8A03-7FE0F7EE8CA1}" type="datetime1">
              <a:rPr lang="en-US" smtClean="0"/>
              <a:t>3/2/2017</a:t>
            </a:fld>
            <a:endParaRPr lang="en-US"/>
          </a:p>
        </p:txBody>
      </p:sp>
      <p:sp>
        <p:nvSpPr>
          <p:cNvPr id="8" name="Footer Placeholder 7"/>
          <p:cNvSpPr>
            <a:spLocks noGrp="1"/>
          </p:cNvSpPr>
          <p:nvPr>
            <p:ph type="ftr" sz="quarter" idx="11"/>
          </p:nvPr>
        </p:nvSpPr>
        <p:spPr/>
        <p:txBody>
          <a:bodyPr/>
          <a:lstStyle/>
          <a:p>
            <a:r>
              <a:rPr lang="en-US" smtClean="0"/>
              <a:t>J M CONNOR   CUTS DELHI  MAR 1 2017 </a:t>
            </a:r>
            <a:endParaRPr lang="en-US"/>
          </a:p>
        </p:txBody>
      </p:sp>
      <p:sp>
        <p:nvSpPr>
          <p:cNvPr id="9" name="Slide Number Placeholder 8"/>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4072143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CC3B2-0710-804A-95B1-96866BC01937}" type="datetime1">
              <a:rPr lang="en-US" smtClean="0"/>
              <a:t>3/2/2017</a:t>
            </a:fld>
            <a:endParaRPr lang="en-US"/>
          </a:p>
        </p:txBody>
      </p:sp>
      <p:sp>
        <p:nvSpPr>
          <p:cNvPr id="4" name="Footer Placeholder 3"/>
          <p:cNvSpPr>
            <a:spLocks noGrp="1"/>
          </p:cNvSpPr>
          <p:nvPr>
            <p:ph type="ftr" sz="quarter" idx="11"/>
          </p:nvPr>
        </p:nvSpPr>
        <p:spPr/>
        <p:txBody>
          <a:bodyPr/>
          <a:lstStyle/>
          <a:p>
            <a:r>
              <a:rPr lang="en-US" smtClean="0"/>
              <a:t>J M CONNOR   CUTS DELHI  MAR 1 2017 </a:t>
            </a:r>
            <a:endParaRPr lang="en-US"/>
          </a:p>
        </p:txBody>
      </p:sp>
      <p:sp>
        <p:nvSpPr>
          <p:cNvPr id="5" name="Slide Number Placeholder 4"/>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147923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647A7-BFB9-4843-8E50-3CA78727D439}" type="datetime1">
              <a:rPr lang="en-US" smtClean="0"/>
              <a:t>3/2/2017</a:t>
            </a:fld>
            <a:endParaRPr lang="en-US"/>
          </a:p>
        </p:txBody>
      </p:sp>
      <p:sp>
        <p:nvSpPr>
          <p:cNvPr id="3" name="Footer Placeholder 2"/>
          <p:cNvSpPr>
            <a:spLocks noGrp="1"/>
          </p:cNvSpPr>
          <p:nvPr>
            <p:ph type="ftr" sz="quarter" idx="11"/>
          </p:nvPr>
        </p:nvSpPr>
        <p:spPr/>
        <p:txBody>
          <a:bodyPr/>
          <a:lstStyle/>
          <a:p>
            <a:r>
              <a:rPr lang="en-US" smtClean="0"/>
              <a:t>J M CONNOR   CUTS DELHI  MAR 1 2017 </a:t>
            </a:r>
            <a:endParaRPr lang="en-US"/>
          </a:p>
        </p:txBody>
      </p:sp>
      <p:sp>
        <p:nvSpPr>
          <p:cNvPr id="4" name="Slide Number Placeholder 3"/>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292189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B4C10-13C9-E34F-8021-7E7DDA1AE846}" type="datetime1">
              <a:rPr lang="en-US" smtClean="0"/>
              <a:t>3/2/2017</a:t>
            </a:fld>
            <a:endParaRPr lang="en-US"/>
          </a:p>
        </p:txBody>
      </p:sp>
      <p:sp>
        <p:nvSpPr>
          <p:cNvPr id="6" name="Footer Placeholder 5"/>
          <p:cNvSpPr>
            <a:spLocks noGrp="1"/>
          </p:cNvSpPr>
          <p:nvPr>
            <p:ph type="ftr" sz="quarter" idx="11"/>
          </p:nvPr>
        </p:nvSpPr>
        <p:spPr/>
        <p:txBody>
          <a:bodyPr/>
          <a:lstStyle/>
          <a:p>
            <a:r>
              <a:rPr lang="en-US" smtClean="0"/>
              <a:t>J M CONNOR   CUTS DELHI  MAR 1 2017 </a:t>
            </a:r>
            <a:endParaRPr lang="en-US"/>
          </a:p>
        </p:txBody>
      </p:sp>
      <p:sp>
        <p:nvSpPr>
          <p:cNvPr id="7" name="Slide Number Placeholder 6"/>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74592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87C0E-D6E5-1447-A748-F8D9796D666E}" type="datetime1">
              <a:rPr lang="en-US" smtClean="0"/>
              <a:t>3/2/2017</a:t>
            </a:fld>
            <a:endParaRPr lang="en-US"/>
          </a:p>
        </p:txBody>
      </p:sp>
      <p:sp>
        <p:nvSpPr>
          <p:cNvPr id="6" name="Footer Placeholder 5"/>
          <p:cNvSpPr>
            <a:spLocks noGrp="1"/>
          </p:cNvSpPr>
          <p:nvPr>
            <p:ph type="ftr" sz="quarter" idx="11"/>
          </p:nvPr>
        </p:nvSpPr>
        <p:spPr/>
        <p:txBody>
          <a:bodyPr/>
          <a:lstStyle/>
          <a:p>
            <a:r>
              <a:rPr lang="en-US" smtClean="0"/>
              <a:t>J M CONNOR   CUTS DELHI  MAR 1 2017 </a:t>
            </a:r>
            <a:endParaRPr lang="en-US"/>
          </a:p>
        </p:txBody>
      </p:sp>
      <p:sp>
        <p:nvSpPr>
          <p:cNvPr id="7" name="Slide Number Placeholder 6"/>
          <p:cNvSpPr>
            <a:spLocks noGrp="1"/>
          </p:cNvSpPr>
          <p:nvPr>
            <p:ph type="sldNum" sz="quarter" idx="12"/>
          </p:nvPr>
        </p:nvSpPr>
        <p:spPr/>
        <p:txBody>
          <a:bodyPr/>
          <a:lstStyle/>
          <a:p>
            <a:fld id="{FC21E22C-0491-4372-BB90-BCA4820D045F}" type="slidenum">
              <a:rPr lang="en-US" smtClean="0"/>
              <a:t>‹#›</a:t>
            </a:fld>
            <a:endParaRPr lang="en-US"/>
          </a:p>
        </p:txBody>
      </p:sp>
    </p:spTree>
    <p:extLst>
      <p:ext uri="{BB962C8B-B14F-4D97-AF65-F5344CB8AC3E}">
        <p14:creationId xmlns:p14="http://schemas.microsoft.com/office/powerpoint/2010/main" val="3736345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46521-183F-3848-A8F2-43B71B1D77B2}" type="datetime1">
              <a:rPr lang="en-US" smtClean="0"/>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 M CONNOR   CUTS DELHI  MAR 1 2017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1E22C-0491-4372-BB90-BCA4820D045F}" type="slidenum">
              <a:rPr lang="en-US" smtClean="0"/>
              <a:t>‹#›</a:t>
            </a:fld>
            <a:endParaRPr lang="en-US"/>
          </a:p>
        </p:txBody>
      </p:sp>
    </p:spTree>
    <p:extLst>
      <p:ext uri="{BB962C8B-B14F-4D97-AF65-F5344CB8AC3E}">
        <p14:creationId xmlns:p14="http://schemas.microsoft.com/office/powerpoint/2010/main" val="1534547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285999"/>
          </a:xfrm>
        </p:spPr>
        <p:txBody>
          <a:bodyPr>
            <a:normAutofit fontScale="90000"/>
          </a:bodyPr>
          <a:lstStyle/>
          <a:p>
            <a:r>
              <a:rPr lang="en-US" b="1" dirty="0" smtClean="0">
                <a:solidFill>
                  <a:srgbClr val="7030A0"/>
                </a:solidFill>
              </a:rPr>
              <a:t> </a:t>
            </a:r>
            <a:r>
              <a:rPr lang="en-IN" b="1" dirty="0">
                <a:solidFill>
                  <a:srgbClr val="7030A0"/>
                </a:solidFill>
              </a:rPr>
              <a:t>“Major Trends in Global Enforcement of</a:t>
            </a:r>
            <a:br>
              <a:rPr lang="en-IN" b="1" dirty="0">
                <a:solidFill>
                  <a:srgbClr val="7030A0"/>
                </a:solidFill>
              </a:rPr>
            </a:br>
            <a:r>
              <a:rPr lang="en-IN" b="1" dirty="0">
                <a:solidFill>
                  <a:srgbClr val="7030A0"/>
                </a:solidFill>
              </a:rPr>
              <a:t>International Cartels”</a:t>
            </a:r>
            <a:br>
              <a:rPr lang="en-IN" b="1" dirty="0">
                <a:solidFill>
                  <a:srgbClr val="7030A0"/>
                </a:solidFill>
              </a:rPr>
            </a:br>
            <a:endParaRPr lang="en-US" b="1" dirty="0">
              <a:solidFill>
                <a:srgbClr val="7030A0"/>
              </a:solidFill>
            </a:endParaRPr>
          </a:p>
        </p:txBody>
      </p:sp>
      <p:sp>
        <p:nvSpPr>
          <p:cNvPr id="3" name="Subtitle 2"/>
          <p:cNvSpPr>
            <a:spLocks noGrp="1"/>
          </p:cNvSpPr>
          <p:nvPr>
            <p:ph type="subTitle" idx="1"/>
          </p:nvPr>
        </p:nvSpPr>
        <p:spPr/>
        <p:txBody>
          <a:bodyPr>
            <a:normAutofit fontScale="77500" lnSpcReduction="20000"/>
          </a:bodyPr>
          <a:lstStyle/>
          <a:p>
            <a:r>
              <a:rPr lang="en-IN" b="1" dirty="0">
                <a:solidFill>
                  <a:srgbClr val="7030A0"/>
                </a:solidFill>
              </a:rPr>
              <a:t>Distinguished Lecture by </a:t>
            </a:r>
            <a:r>
              <a:rPr lang="en-IN" b="1" dirty="0" err="1">
                <a:solidFill>
                  <a:srgbClr val="7030A0"/>
                </a:solidFill>
              </a:rPr>
              <a:t>Prof.</a:t>
            </a:r>
            <a:r>
              <a:rPr lang="en-IN" b="1" dirty="0">
                <a:solidFill>
                  <a:srgbClr val="7030A0"/>
                </a:solidFill>
              </a:rPr>
              <a:t> John M. Connor</a:t>
            </a:r>
            <a:br>
              <a:rPr lang="en-IN" b="1" dirty="0">
                <a:solidFill>
                  <a:srgbClr val="7030A0"/>
                </a:solidFill>
              </a:rPr>
            </a:br>
            <a:r>
              <a:rPr lang="en-IN" b="1" dirty="0">
                <a:solidFill>
                  <a:srgbClr val="7030A0"/>
                </a:solidFill>
              </a:rPr>
              <a:t>Professor Emeritus, Purdue University &amp; Senior Fellow, American Antitrust Institute </a:t>
            </a:r>
            <a:r>
              <a:rPr lang="fr-FR" b="1" dirty="0" smtClean="0">
                <a:solidFill>
                  <a:srgbClr val="00B0F0"/>
                </a:solidFill>
              </a:rPr>
              <a:t>jconnor@purdue.edu</a:t>
            </a:r>
            <a:endParaRPr lang="en-US" dirty="0">
              <a:solidFill>
                <a:srgbClr val="00B0F0"/>
              </a:solidFill>
            </a:endParaRPr>
          </a:p>
          <a:p>
            <a:r>
              <a:rPr lang="fr-FR" b="1" dirty="0"/>
              <a:t> </a:t>
            </a:r>
            <a:r>
              <a:rPr lang="fr-FR" b="1" dirty="0" smtClean="0"/>
              <a:t>New </a:t>
            </a:r>
            <a:r>
              <a:rPr lang="fr-FR" b="1" dirty="0" smtClean="0"/>
              <a:t>Delhi, March 1, 2017</a:t>
            </a:r>
            <a:endParaRPr lang="en-US" dirty="0"/>
          </a:p>
          <a:p>
            <a:endParaRPr lang="en-US" dirty="0"/>
          </a:p>
        </p:txBody>
      </p:sp>
      <p:sp>
        <p:nvSpPr>
          <p:cNvPr id="4" name="Footer Placeholder 3"/>
          <p:cNvSpPr>
            <a:spLocks noGrp="1"/>
          </p:cNvSpPr>
          <p:nvPr>
            <p:ph type="ftr" sz="quarter" idx="11"/>
          </p:nvPr>
        </p:nvSpPr>
        <p:spPr/>
        <p:txBody>
          <a:bodyPr/>
          <a:lstStyle/>
          <a:p>
            <a:r>
              <a:rPr lang="en-US" smtClean="0"/>
              <a:t>J M CONNOR   CUTS DELHI  MAR 1 2017 </a:t>
            </a: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180" y="425451"/>
            <a:ext cx="9032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73075"/>
            <a:ext cx="11842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838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Purdue U.</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itle 2"/>
          <p:cNvSpPr>
            <a:spLocks noGrp="1"/>
          </p:cNvSpPr>
          <p:nvPr>
            <p:ph type="title"/>
          </p:nvPr>
        </p:nvSpPr>
        <p:spPr/>
        <p:txBody>
          <a:bodyPr>
            <a:normAutofit/>
          </a:bodyPr>
          <a:lstStyle/>
          <a:p>
            <a:r>
              <a:rPr lang="en-US" smtClean="0"/>
              <a:t>Most</a:t>
            </a:r>
            <a:r>
              <a:rPr lang="en-US" b="1" smtClean="0">
                <a:solidFill>
                  <a:srgbClr val="10CE9C"/>
                </a:solidFill>
              </a:rPr>
              <a:t> ROW FINES </a:t>
            </a:r>
            <a:r>
              <a:rPr lang="en-US" smtClean="0"/>
              <a:t>Originate in Asia</a:t>
            </a:r>
            <a:endParaRPr lang="en-US"/>
          </a:p>
        </p:txBody>
      </p:sp>
      <p:graphicFrame>
        <p:nvGraphicFramePr>
          <p:cNvPr id="7"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4"/>
          <p:cNvSpPr>
            <a:spLocks noGrp="1"/>
          </p:cNvSpPr>
          <p:nvPr>
            <p:ph type="dt" sz="half" idx="10"/>
          </p:nvPr>
        </p:nvSpPr>
        <p:spPr/>
        <p:txBody>
          <a:bodyPr/>
          <a:lstStyle/>
          <a:p>
            <a:r>
              <a:rPr lang="en-US" smtClean="0"/>
              <a:t>Mar 5, 2016</a:t>
            </a:r>
            <a:endParaRPr lang="en-US"/>
          </a:p>
        </p:txBody>
      </p:sp>
      <p:sp>
        <p:nvSpPr>
          <p:cNvPr id="6" name="Slide Number Placeholder 5"/>
          <p:cNvSpPr>
            <a:spLocks noGrp="1"/>
          </p:cNvSpPr>
          <p:nvPr>
            <p:ph type="sldNum" sz="quarter" idx="12"/>
          </p:nvPr>
        </p:nvSpPr>
        <p:spPr/>
        <p:txBody>
          <a:bodyPr/>
          <a:lstStyle/>
          <a:p>
            <a:fld id="{F11A0210-430F-401A-88DB-3E84F2F46565}" type="slidenum">
              <a:rPr lang="en-US" smtClean="0"/>
              <a:pPr/>
              <a:t>10</a:t>
            </a:fld>
            <a:endParaRPr lang="en-US"/>
          </a:p>
        </p:txBody>
      </p:sp>
    </p:spTree>
    <p:extLst>
      <p:ext uri="{BB962C8B-B14F-4D97-AF65-F5344CB8AC3E}">
        <p14:creationId xmlns:p14="http://schemas.microsoft.com/office/powerpoint/2010/main" val="136512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Purdue U.</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itle 2"/>
          <p:cNvSpPr>
            <a:spLocks noGrp="1"/>
          </p:cNvSpPr>
          <p:nvPr>
            <p:ph type="title"/>
          </p:nvPr>
        </p:nvSpPr>
        <p:spPr/>
        <p:txBody>
          <a:bodyPr>
            <a:normAutofit fontScale="90000"/>
          </a:bodyPr>
          <a:lstStyle/>
          <a:p>
            <a:r>
              <a:rPr lang="en-US" smtClean="0"/>
              <a:t> Most</a:t>
            </a:r>
            <a:r>
              <a:rPr lang="en-US" b="1" smtClean="0">
                <a:solidFill>
                  <a:srgbClr val="10CE9C"/>
                </a:solidFill>
              </a:rPr>
              <a:t> ROW FINES </a:t>
            </a:r>
            <a:r>
              <a:rPr lang="en-US" smtClean="0"/>
              <a:t>Originate in a                   Few Jurisdictions, 1990-2014</a:t>
            </a:r>
            <a:endParaRPr lang="en-US"/>
          </a:p>
        </p:txBody>
      </p:sp>
      <p:graphicFrame>
        <p:nvGraphicFramePr>
          <p:cNvPr id="7" name="Content Placeholder 6"/>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4"/>
          <p:cNvSpPr>
            <a:spLocks noGrp="1"/>
          </p:cNvSpPr>
          <p:nvPr>
            <p:ph type="dt" sz="half" idx="10"/>
          </p:nvPr>
        </p:nvSpPr>
        <p:spPr/>
        <p:txBody>
          <a:bodyPr/>
          <a:lstStyle/>
          <a:p>
            <a:r>
              <a:rPr lang="en-US" smtClean="0"/>
              <a:t>Mar 5, 2016</a:t>
            </a:r>
            <a:endParaRPr lang="en-US"/>
          </a:p>
        </p:txBody>
      </p:sp>
      <p:sp>
        <p:nvSpPr>
          <p:cNvPr id="6" name="Slide Number Placeholder 5"/>
          <p:cNvSpPr>
            <a:spLocks noGrp="1"/>
          </p:cNvSpPr>
          <p:nvPr>
            <p:ph type="sldNum" sz="quarter" idx="12"/>
          </p:nvPr>
        </p:nvSpPr>
        <p:spPr/>
        <p:txBody>
          <a:bodyPr/>
          <a:lstStyle/>
          <a:p>
            <a:fld id="{F11A0210-430F-401A-88DB-3E84F2F46565}" type="slidenum">
              <a:rPr lang="en-US" smtClean="0"/>
              <a:pPr/>
              <a:t>11</a:t>
            </a:fld>
            <a:endParaRPr lang="en-US"/>
          </a:p>
        </p:txBody>
      </p:sp>
    </p:spTree>
    <p:extLst>
      <p:ext uri="{BB962C8B-B14F-4D97-AF65-F5344CB8AC3E}">
        <p14:creationId xmlns:p14="http://schemas.microsoft.com/office/powerpoint/2010/main" val="100864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5374"/>
          </a:xfrm>
        </p:spPr>
        <p:txBody>
          <a:bodyPr>
            <a:normAutofit/>
          </a:bodyPr>
          <a:lstStyle/>
          <a:p>
            <a:r>
              <a:rPr lang="en-US" sz="3200" b="1" dirty="0" smtClean="0"/>
              <a:t>INTERNATIONAL CARTELS INVESTIGATED IN INDIA, by Discovery Year</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114093"/>
              </p:ext>
            </p:extLst>
          </p:nvPr>
        </p:nvGraphicFramePr>
        <p:xfrm>
          <a:off x="609598" y="1523999"/>
          <a:ext cx="7924804" cy="4725670"/>
        </p:xfrm>
        <a:graphic>
          <a:graphicData uri="http://schemas.openxmlformats.org/drawingml/2006/table">
            <a:tbl>
              <a:tblPr>
                <a:tableStyleId>{5C22544A-7EE6-4342-B048-85BDC9FD1C3A}</a:tableStyleId>
              </a:tblPr>
              <a:tblGrid>
                <a:gridCol w="3962402">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685802">
                  <a:extLst>
                    <a:ext uri="{9D8B030D-6E8A-4147-A177-3AD203B41FA5}">
                      <a16:colId xmlns:a16="http://schemas.microsoft.com/office/drawing/2014/main" val="20005"/>
                    </a:ext>
                  </a:extLst>
                </a:gridCol>
              </a:tblGrid>
              <a:tr h="285750">
                <a:tc>
                  <a:txBody>
                    <a:bodyPr/>
                    <a:lstStyle/>
                    <a:p>
                      <a:pPr algn="ctr" fontAlgn="b"/>
                      <a:r>
                        <a:rPr lang="en-US" sz="1400" u="none" strike="noStrike" dirty="0">
                          <a:effectLst/>
                        </a:rPr>
                        <a:t>INTERNATIONAL CARTEL NAME </a:t>
                      </a:r>
                      <a:endParaRPr lang="en-US" sz="1400" b="0" i="0" u="none" strike="noStrike" dirty="0">
                        <a:solidFill>
                          <a:srgbClr val="000000"/>
                        </a:solidFill>
                        <a:effectLst/>
                        <a:latin typeface="Calibri" charset="0"/>
                      </a:endParaRPr>
                    </a:p>
                  </a:txBody>
                  <a:tcPr marL="12700" marR="12700" marT="12700" marB="0" anchor="b"/>
                </a:tc>
                <a:tc>
                  <a:txBody>
                    <a:bodyPr/>
                    <a:lstStyle/>
                    <a:p>
                      <a:pPr algn="ctr" fontAlgn="b"/>
                      <a:r>
                        <a:rPr lang="en-US" sz="1400" u="none" strike="noStrike" dirty="0">
                          <a:effectLst/>
                        </a:rPr>
                        <a:t>SALES ($M)</a:t>
                      </a:r>
                      <a:endParaRPr lang="en-US" sz="1400" b="0" i="0" u="none" strike="noStrike" dirty="0">
                        <a:solidFill>
                          <a:srgbClr val="000000"/>
                        </a:solidFill>
                        <a:effectLst/>
                        <a:latin typeface="Calibri" charset="0"/>
                      </a:endParaRPr>
                    </a:p>
                  </a:txBody>
                  <a:tcPr marL="12700" marR="12700" marT="12700" marB="0" anchor="b"/>
                </a:tc>
                <a:tc>
                  <a:txBody>
                    <a:bodyPr/>
                    <a:lstStyle/>
                    <a:p>
                      <a:pPr algn="ctr" fontAlgn="b"/>
                      <a:r>
                        <a:rPr lang="en-US" sz="1400" u="none" strike="noStrike" dirty="0">
                          <a:effectLst/>
                        </a:rPr>
                        <a:t>FINE ($M)</a:t>
                      </a:r>
                      <a:endParaRPr lang="en-US" sz="1400" b="0" i="0" u="none" strike="noStrike" dirty="0">
                        <a:solidFill>
                          <a:srgbClr val="000000"/>
                        </a:solidFill>
                        <a:effectLst/>
                        <a:latin typeface="Calibri" charset="0"/>
                      </a:endParaRPr>
                    </a:p>
                  </a:txBody>
                  <a:tcPr marL="12700" marR="12700" marT="12700" marB="0" anchor="b"/>
                </a:tc>
                <a:tc>
                  <a:txBody>
                    <a:bodyPr/>
                    <a:lstStyle/>
                    <a:p>
                      <a:pPr algn="ctr" fontAlgn="b"/>
                      <a:r>
                        <a:rPr lang="en-US" sz="1400" u="none" strike="noStrike" dirty="0">
                          <a:effectLst/>
                        </a:rPr>
                        <a:t>Note</a:t>
                      </a:r>
                      <a:endParaRPr lang="en-US" sz="1400" b="0" i="0" u="none" strike="noStrike" dirty="0">
                        <a:solidFill>
                          <a:srgbClr val="000000"/>
                        </a:solidFill>
                        <a:effectLst/>
                        <a:latin typeface="Calibri" charset="0"/>
                      </a:endParaRPr>
                    </a:p>
                  </a:txBody>
                  <a:tcPr marL="12700" marR="12700" marT="12700" marB="0" anchor="b"/>
                </a:tc>
                <a:tc>
                  <a:txBody>
                    <a:bodyPr/>
                    <a:lstStyle/>
                    <a:p>
                      <a:pPr algn="ctr" fontAlgn="b"/>
                      <a:r>
                        <a:rPr lang="en-US" sz="1400" u="none" strike="noStrike" dirty="0" smtClean="0">
                          <a:effectLst/>
                        </a:rPr>
                        <a:t>DISCOV-</a:t>
                      </a:r>
                      <a:r>
                        <a:rPr lang="en-US" sz="1400" u="none" strike="noStrike" baseline="0" dirty="0" smtClean="0">
                          <a:effectLst/>
                        </a:rPr>
                        <a:t> </a:t>
                      </a:r>
                      <a:r>
                        <a:rPr lang="en-US" sz="1400" u="none" strike="noStrike" dirty="0" smtClean="0">
                          <a:effectLst/>
                        </a:rPr>
                        <a:t>ERY</a:t>
                      </a:r>
                      <a:endParaRPr lang="en-US" sz="1400" b="0" i="0" u="none" strike="noStrike" dirty="0">
                        <a:solidFill>
                          <a:srgbClr val="000000"/>
                        </a:solidFill>
                        <a:effectLst/>
                        <a:latin typeface="Calibri" charset="0"/>
                      </a:endParaRPr>
                    </a:p>
                  </a:txBody>
                  <a:tcPr marL="12700" marR="12700" marT="12700" marB="0" anchor="b"/>
                </a:tc>
                <a:tc>
                  <a:txBody>
                    <a:bodyPr/>
                    <a:lstStyle/>
                    <a:p>
                      <a:pPr algn="ctr" fontAlgn="b"/>
                      <a:r>
                        <a:rPr lang="en-US" sz="1400" u="none" strike="noStrike" dirty="0">
                          <a:effectLst/>
                        </a:rPr>
                        <a:t>PENALTY YR.</a:t>
                      </a:r>
                      <a:endParaRPr lang="en-US" sz="1400" b="0" i="0" u="none" strike="noStrike" dirty="0">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0"/>
                  </a:ext>
                </a:extLst>
              </a:tr>
              <a:tr h="285750">
                <a:tc>
                  <a:txBody>
                    <a:bodyPr/>
                    <a:lstStyle/>
                    <a:p>
                      <a:pPr algn="l" fontAlgn="b"/>
                      <a:r>
                        <a:rPr lang="en-US" sz="1600" u="none" strike="noStrike">
                          <a:effectLst/>
                        </a:rPr>
                        <a:t>Soda ash export cartel, ZA &amp; IN</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is-IS" sz="1600" u="none" strike="noStrike" dirty="0">
                          <a:effectLst/>
                        </a:rPr>
                        <a:t>1500</a:t>
                      </a:r>
                      <a:endParaRPr lang="is-IS" sz="1600" b="0" i="0" u="none" strike="noStrike" dirty="0">
                        <a:solidFill>
                          <a:srgbClr val="000000"/>
                        </a:solidFill>
                        <a:effectLst/>
                        <a:latin typeface="Calibri" charset="0"/>
                      </a:endParaRPr>
                    </a:p>
                  </a:txBody>
                  <a:tcPr marL="12700" marR="12700" marT="12700" marB="0" anchor="b"/>
                </a:tc>
                <a:tc>
                  <a:txBody>
                    <a:bodyPr/>
                    <a:lstStyle/>
                    <a:p>
                      <a:pPr algn="r" fontAlgn="b"/>
                      <a:r>
                        <a:rPr lang="nb-NO" sz="1600" u="none" strike="noStrike">
                          <a:effectLst/>
                        </a:rPr>
                        <a:t>0.997</a:t>
                      </a:r>
                      <a:endParaRPr lang="nb-NO" sz="1600" b="0" i="0" u="none" strike="noStrike">
                        <a:solidFill>
                          <a:srgbClr val="000000"/>
                        </a:solidFill>
                        <a:effectLst/>
                        <a:latin typeface="Calibri" charset="0"/>
                      </a:endParaRPr>
                    </a:p>
                  </a:txBody>
                  <a:tcPr marL="12700" marR="12700" marT="12700" marB="0" anchor="b"/>
                </a:tc>
                <a:tc>
                  <a:txBody>
                    <a:bodyPr/>
                    <a:lstStyle/>
                    <a:p>
                      <a:pPr algn="ctr" fontAlgn="b"/>
                      <a:r>
                        <a:rPr lang="nb-NO" sz="1600" u="none" strike="noStrike">
                          <a:effectLst/>
                        </a:rPr>
                        <a:t>So. Af.</a:t>
                      </a:r>
                      <a:endParaRPr lang="nb-NO" sz="1600" b="0" i="0" u="none" strike="noStrike">
                        <a:solidFill>
                          <a:srgbClr val="000000"/>
                        </a:solidFill>
                        <a:effectLst/>
                        <a:latin typeface="Calibri" charset="0"/>
                      </a:endParaRPr>
                    </a:p>
                  </a:txBody>
                  <a:tcPr marL="12700" marR="12700" marT="12700" marB="0" anchor="b"/>
                </a:tc>
                <a:tc>
                  <a:txBody>
                    <a:bodyPr/>
                    <a:lstStyle/>
                    <a:p>
                      <a:pPr algn="ctr" fontAlgn="ctr"/>
                      <a:r>
                        <a:rPr lang="en-US" sz="1600" u="none" strike="noStrike">
                          <a:effectLst/>
                        </a:rPr>
                        <a:t>1996</a:t>
                      </a:r>
                      <a:endParaRPr lang="en-US" sz="1600" b="0" i="0" u="none" strike="noStrike">
                        <a:solidFill>
                          <a:srgbClr val="000000"/>
                        </a:solidFill>
                        <a:effectLst/>
                        <a:latin typeface="Arial" charset="0"/>
                      </a:endParaRPr>
                    </a:p>
                  </a:txBody>
                  <a:tcPr marL="12700" marR="12700" marT="12700" marB="0" anchor="ctr"/>
                </a:tc>
                <a:tc>
                  <a:txBody>
                    <a:bodyPr/>
                    <a:lstStyle/>
                    <a:p>
                      <a:pPr algn="r" fontAlgn="b"/>
                      <a:r>
                        <a:rPr lang="en-US" sz="1600" u="none" strike="noStrike">
                          <a:effectLst/>
                        </a:rPr>
                        <a:t>1996</a:t>
                      </a:r>
                      <a:endParaRPr lang="en-U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1"/>
                  </a:ext>
                </a:extLst>
              </a:tr>
              <a:tr h="285750">
                <a:tc>
                  <a:txBody>
                    <a:bodyPr/>
                    <a:lstStyle/>
                    <a:p>
                      <a:pPr algn="l" fontAlgn="b"/>
                      <a:r>
                        <a:rPr lang="en-US" sz="1600" u="none" strike="noStrike">
                          <a:effectLst/>
                        </a:rPr>
                        <a:t>Cement, Jabalpur, India</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is-IS" sz="1600" u="none" strike="noStrike" dirty="0">
                          <a:effectLst/>
                        </a:rPr>
                        <a:t>442</a:t>
                      </a:r>
                      <a:endParaRPr lang="is-IS" sz="1600" b="0" i="0" u="none" strike="noStrike" dirty="0">
                        <a:solidFill>
                          <a:srgbClr val="000000"/>
                        </a:solidFill>
                        <a:effectLst/>
                        <a:latin typeface="Calibri" charset="0"/>
                      </a:endParaRPr>
                    </a:p>
                  </a:txBody>
                  <a:tcPr marL="12700" marR="12700" marT="12700" marB="0" anchor="b"/>
                </a:tc>
                <a:tc>
                  <a:txBody>
                    <a:bodyPr/>
                    <a:lstStyle/>
                    <a:p>
                      <a:pPr algn="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ctr" fontAlgn="b"/>
                      <a:r>
                        <a:rPr lang="en-US" sz="1600" u="none" strike="noStrike">
                          <a:effectLst/>
                        </a:rPr>
                        <a:t>NA</a:t>
                      </a:r>
                      <a:endParaRPr lang="en-US"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2001</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2007</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2"/>
                  </a:ext>
                </a:extLst>
              </a:tr>
              <a:tr h="285750">
                <a:tc>
                  <a:txBody>
                    <a:bodyPr/>
                    <a:lstStyle/>
                    <a:p>
                      <a:pPr algn="l" fontAlgn="b"/>
                      <a:r>
                        <a:rPr lang="en-US" sz="1600" u="none" strike="noStrike" dirty="0">
                          <a:effectLst/>
                        </a:rPr>
                        <a:t>Medical supplies in India, </a:t>
                      </a:r>
                      <a:r>
                        <a:rPr lang="en-US" sz="1600" u="none" strike="noStrike" dirty="0" smtClean="0">
                          <a:effectLst/>
                        </a:rPr>
                        <a:t>World</a:t>
                      </a:r>
                      <a:r>
                        <a:rPr lang="en-US" sz="1600" u="none" strike="noStrike" baseline="0" dirty="0" smtClean="0">
                          <a:effectLst/>
                        </a:rPr>
                        <a:t> Bank</a:t>
                      </a:r>
                      <a:endParaRPr lang="en-US" sz="1600" b="0" i="0" u="none" strike="noStrike" dirty="0">
                        <a:solidFill>
                          <a:srgbClr val="000000"/>
                        </a:solidFill>
                        <a:effectLst/>
                        <a:latin typeface="Arial" charset="0"/>
                      </a:endParaRPr>
                    </a:p>
                  </a:txBody>
                  <a:tcPr marL="12700" marR="12700" marT="12700" marB="0" anchor="b"/>
                </a:tc>
                <a:tc>
                  <a:txBody>
                    <a:bodyPr/>
                    <a:lstStyle/>
                    <a:p>
                      <a:pPr algn="r" fontAlgn="b"/>
                      <a:r>
                        <a:rPr lang="en-US" sz="1600" u="none" strike="noStrike" dirty="0">
                          <a:effectLst/>
                        </a:rPr>
                        <a:t>350</a:t>
                      </a:r>
                      <a:endParaRPr lang="en-US" sz="1600" b="0" i="0" u="none" strike="noStrike" dirty="0">
                        <a:solidFill>
                          <a:srgbClr val="000000"/>
                        </a:solidFill>
                        <a:effectLst/>
                        <a:latin typeface="Calibri" charset="0"/>
                      </a:endParaRPr>
                    </a:p>
                  </a:txBody>
                  <a:tcPr marL="12700" marR="12700" marT="12700" marB="0" anchor="b"/>
                </a:tc>
                <a:tc>
                  <a:txBody>
                    <a:bodyPr/>
                    <a:lstStyle/>
                    <a:p>
                      <a:pPr algn="r" fontAlgn="b"/>
                      <a:r>
                        <a:rPr lang="en-US" sz="1600" u="none" strike="noStrike">
                          <a:effectLst/>
                        </a:rPr>
                        <a:t>0</a:t>
                      </a:r>
                      <a:endParaRPr lang="en-US" sz="1600" b="0" i="0" u="none" strike="noStrike">
                        <a:solidFill>
                          <a:srgbClr val="000000"/>
                        </a:solidFill>
                        <a:effectLst/>
                        <a:latin typeface="Calibri" charset="0"/>
                      </a:endParaRPr>
                    </a:p>
                  </a:txBody>
                  <a:tcPr marL="12700" marR="12700" marT="12700" marB="0" anchor="b"/>
                </a:tc>
                <a:tc>
                  <a:txBody>
                    <a:bodyPr/>
                    <a:lstStyle/>
                    <a:p>
                      <a:pPr algn="ctr" fontAlgn="b"/>
                      <a:r>
                        <a:rPr lang="en-US" sz="1600" u="none" strike="noStrike">
                          <a:effectLst/>
                        </a:rPr>
                        <a:t>Banned </a:t>
                      </a:r>
                      <a:endParaRPr lang="en-US"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2006</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2007</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3"/>
                  </a:ext>
                </a:extLst>
              </a:tr>
              <a:tr h="285750">
                <a:tc>
                  <a:txBody>
                    <a:bodyPr/>
                    <a:lstStyle/>
                    <a:p>
                      <a:pPr algn="l" fontAlgn="b"/>
                      <a:r>
                        <a:rPr lang="en-US" sz="1600" u="none" strike="noStrike">
                          <a:effectLst/>
                        </a:rPr>
                        <a:t>Shipping conference within IN-PK-BD-Ceylon, IN</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sk-SK" sz="1600" u="none" strike="noStrike" dirty="0" smtClean="0">
                          <a:effectLst/>
                        </a:rPr>
                        <a:t>?</a:t>
                      </a:r>
                      <a:r>
                        <a:rPr lang="sk-SK" sz="1600" u="none" strike="noStrike" dirty="0">
                          <a:effectLst/>
                        </a:rPr>
                        <a:t> </a:t>
                      </a:r>
                      <a:endParaRPr lang="sk-SK" sz="1600" b="0" i="0" u="none" strike="noStrike" dirty="0">
                        <a:solidFill>
                          <a:srgbClr val="000000"/>
                        </a:solidFill>
                        <a:effectLst/>
                        <a:latin typeface="Calibri" charset="0"/>
                      </a:endParaRPr>
                    </a:p>
                  </a:txBody>
                  <a:tcPr marL="12700" marR="12700" marT="12700" marB="0" anchor="b"/>
                </a:tc>
                <a:tc>
                  <a:txBody>
                    <a:bodyPr/>
                    <a:lstStyle/>
                    <a:p>
                      <a:pPr algn="r" fontAlgn="b"/>
                      <a:r>
                        <a:rPr lang="en-US" sz="1600" u="none" strike="noStrike">
                          <a:effectLst/>
                        </a:rPr>
                        <a:t>0</a:t>
                      </a:r>
                      <a:endParaRPr lang="en-US" sz="1600" b="0" i="0" u="none" strike="noStrike">
                        <a:solidFill>
                          <a:srgbClr val="000000"/>
                        </a:solidFill>
                        <a:effectLst/>
                        <a:latin typeface="Calibri" charset="0"/>
                      </a:endParaRPr>
                    </a:p>
                  </a:txBody>
                  <a:tcPr marL="12700" marR="12700" marT="12700" marB="0" anchor="b"/>
                </a:tc>
                <a:tc>
                  <a:txBody>
                    <a:bodyPr/>
                    <a:lstStyle/>
                    <a:p>
                      <a:pPr algn="ctr" fontAlgn="b"/>
                      <a:r>
                        <a:rPr lang="en-US" sz="1600" u="none" strike="noStrike">
                          <a:effectLst/>
                        </a:rPr>
                        <a:t>consent</a:t>
                      </a:r>
                      <a:endParaRPr lang="en-US"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2007</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2008</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4"/>
                  </a:ext>
                </a:extLst>
              </a:tr>
              <a:tr h="285750">
                <a:tc>
                  <a:txBody>
                    <a:bodyPr/>
                    <a:lstStyle/>
                    <a:p>
                      <a:pPr algn="l" fontAlgn="b"/>
                      <a:r>
                        <a:rPr lang="en-US" sz="1600" u="none" strike="noStrike">
                          <a:effectLst/>
                        </a:rPr>
                        <a:t>Pyrethroid bid rigging in India, World Bank</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en-US" sz="1600" u="none" strike="noStrike" dirty="0">
                          <a:effectLst/>
                        </a:rPr>
                        <a:t>33</a:t>
                      </a:r>
                      <a:endParaRPr lang="en-US" sz="1600" b="0" i="0" u="none" strike="noStrike" dirty="0">
                        <a:solidFill>
                          <a:srgbClr val="000000"/>
                        </a:solidFill>
                        <a:effectLst/>
                        <a:latin typeface="Calibri" charset="0"/>
                      </a:endParaRPr>
                    </a:p>
                  </a:txBody>
                  <a:tcPr marL="12700" marR="12700" marT="12700" marB="0" anchor="b"/>
                </a:tc>
                <a:tc>
                  <a:txBody>
                    <a:bodyPr/>
                    <a:lstStyle/>
                    <a:p>
                      <a:pPr algn="r" fontAlgn="b"/>
                      <a:r>
                        <a:rPr lang="en-US" sz="1600" u="none" strike="noStrike">
                          <a:effectLst/>
                        </a:rPr>
                        <a:t>0</a:t>
                      </a:r>
                      <a:endParaRPr lang="en-US" sz="1600" b="0" i="0" u="none" strike="noStrike">
                        <a:solidFill>
                          <a:srgbClr val="000000"/>
                        </a:solidFill>
                        <a:effectLst/>
                        <a:latin typeface="Calibri" charset="0"/>
                      </a:endParaRPr>
                    </a:p>
                  </a:txBody>
                  <a:tcPr marL="12700" marR="12700" marT="12700" marB="0" anchor="b"/>
                </a:tc>
                <a:tc>
                  <a:txBody>
                    <a:bodyPr/>
                    <a:lstStyle/>
                    <a:p>
                      <a:pPr algn="ctr" fontAlgn="b"/>
                      <a:r>
                        <a:rPr lang="en-US" sz="1600" u="none" strike="noStrike">
                          <a:effectLst/>
                        </a:rPr>
                        <a:t>Banned </a:t>
                      </a:r>
                      <a:endParaRPr lang="en-US"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2008</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2008</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5"/>
                  </a:ext>
                </a:extLst>
              </a:tr>
              <a:tr h="285750">
                <a:tc>
                  <a:txBody>
                    <a:bodyPr/>
                    <a:lstStyle/>
                    <a:p>
                      <a:pPr algn="l" fontAlgn="b"/>
                      <a:r>
                        <a:rPr lang="en-US" sz="1600" u="none" strike="noStrike">
                          <a:effectLst/>
                        </a:rPr>
                        <a:t>Cement, nationwide, IN </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cs-CZ" sz="1600" u="none" strike="noStrike" dirty="0">
                          <a:effectLst/>
                        </a:rPr>
                        <a:t>19,890</a:t>
                      </a:r>
                      <a:endParaRPr lang="cs-CZ" sz="1600" b="0" i="0" u="none" strike="noStrike" dirty="0">
                        <a:solidFill>
                          <a:srgbClr val="000000"/>
                        </a:solidFill>
                        <a:effectLst/>
                        <a:latin typeface="Calibri" charset="0"/>
                      </a:endParaRPr>
                    </a:p>
                  </a:txBody>
                  <a:tcPr marL="12700" marR="12700" marT="12700" marB="0" anchor="b"/>
                </a:tc>
                <a:tc>
                  <a:txBody>
                    <a:bodyPr/>
                    <a:lstStyle/>
                    <a:p>
                      <a:pPr algn="r" fontAlgn="b"/>
                      <a:r>
                        <a:rPr lang="hr-HR" sz="1600" u="none" strike="noStrike">
                          <a:effectLst/>
                        </a:rPr>
                        <a:t>984.14</a:t>
                      </a:r>
                      <a:endParaRPr lang="hr-HR" sz="1600" b="0" i="0" u="none" strike="noStrike">
                        <a:solidFill>
                          <a:srgbClr val="000000"/>
                        </a:solidFill>
                        <a:effectLst/>
                        <a:latin typeface="Calibri" charset="0"/>
                      </a:endParaRPr>
                    </a:p>
                  </a:txBody>
                  <a:tcPr marL="12700" marR="12700" marT="1270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2010</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2012</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6"/>
                  </a:ext>
                </a:extLst>
              </a:tr>
              <a:tr h="285750">
                <a:tc>
                  <a:txBody>
                    <a:bodyPr/>
                    <a:lstStyle/>
                    <a:p>
                      <a:pPr algn="l" fontAlgn="b"/>
                      <a:r>
                        <a:rPr lang="en-US" sz="1600" u="none" strike="noStrike">
                          <a:effectLst/>
                        </a:rPr>
                        <a:t>Explosives manufacturing, IN</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cs-CZ" sz="1600" u="none" strike="noStrike" dirty="0">
                          <a:effectLst/>
                        </a:rPr>
                        <a:t>949</a:t>
                      </a:r>
                      <a:endParaRPr lang="cs-CZ" sz="1600" b="0" i="0" u="none" strike="noStrike" dirty="0">
                        <a:solidFill>
                          <a:srgbClr val="000000"/>
                        </a:solidFill>
                        <a:effectLst/>
                        <a:latin typeface="Calibri" charset="0"/>
                      </a:endParaRPr>
                    </a:p>
                  </a:txBody>
                  <a:tcPr marL="12700" marR="12700" marT="12700" marB="0" anchor="b"/>
                </a:tc>
                <a:tc>
                  <a:txBody>
                    <a:bodyPr/>
                    <a:lstStyle/>
                    <a:p>
                      <a:pPr algn="r" fontAlgn="b"/>
                      <a:r>
                        <a:rPr lang="nb-NO" sz="1600" u="none" strike="noStrike">
                          <a:effectLst/>
                        </a:rPr>
                        <a:t>11.25</a:t>
                      </a:r>
                      <a:endParaRPr lang="nb-NO" sz="1600" b="0" i="0" u="none" strike="noStrike">
                        <a:solidFill>
                          <a:srgbClr val="000000"/>
                        </a:solidFill>
                        <a:effectLst/>
                        <a:latin typeface="Arial" charset="0"/>
                      </a:endParaRPr>
                    </a:p>
                  </a:txBody>
                  <a:tcPr marL="12700" marR="12700" marT="1270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2011</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2012</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7"/>
                  </a:ext>
                </a:extLst>
              </a:tr>
              <a:tr h="285750">
                <a:tc>
                  <a:txBody>
                    <a:bodyPr/>
                    <a:lstStyle/>
                    <a:p>
                      <a:pPr algn="l" fontAlgn="b"/>
                      <a:r>
                        <a:rPr lang="en-US" sz="1600" u="none" strike="noStrike">
                          <a:effectLst/>
                        </a:rPr>
                        <a:t>Auto Parts, IN</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sk-SK" sz="1600" u="none" strike="noStrike" dirty="0">
                          <a:effectLst/>
                        </a:rPr>
                        <a:t> </a:t>
                      </a:r>
                      <a:r>
                        <a:rPr lang="sk-SK" sz="1600" u="none" strike="noStrike" dirty="0" smtClean="0">
                          <a:effectLst/>
                        </a:rPr>
                        <a:t>?</a:t>
                      </a:r>
                      <a:endParaRPr lang="sk-SK" sz="1600" b="0" i="0" u="none" strike="noStrike" dirty="0">
                        <a:solidFill>
                          <a:srgbClr val="000000"/>
                        </a:solidFill>
                        <a:effectLst/>
                        <a:latin typeface="Calibri" charset="0"/>
                      </a:endParaRPr>
                    </a:p>
                  </a:txBody>
                  <a:tcPr marL="12700" marR="12700" marT="12700" marB="0" anchor="b"/>
                </a:tc>
                <a:tc>
                  <a:txBody>
                    <a:bodyPr/>
                    <a:lstStyle/>
                    <a:p>
                      <a:pPr algn="r" fontAlgn="b"/>
                      <a:r>
                        <a:rPr lang="nb-NO" sz="1600" u="none" strike="noStrike">
                          <a:effectLst/>
                        </a:rPr>
                        <a:t>485.3</a:t>
                      </a:r>
                      <a:endParaRPr lang="nb-NO" sz="1600" b="0" i="0" u="none" strike="noStrike">
                        <a:solidFill>
                          <a:srgbClr val="000000"/>
                        </a:solidFill>
                        <a:effectLst/>
                        <a:latin typeface="Arial" charset="0"/>
                      </a:endParaRPr>
                    </a:p>
                  </a:txBody>
                  <a:tcPr marL="12700" marR="12700" marT="1270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2011</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2014</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8"/>
                  </a:ext>
                </a:extLst>
              </a:tr>
              <a:tr h="285750">
                <a:tc>
                  <a:txBody>
                    <a:bodyPr/>
                    <a:lstStyle/>
                    <a:p>
                      <a:pPr algn="l" fontAlgn="b"/>
                      <a:r>
                        <a:rPr lang="en-US" sz="1600" u="none" strike="noStrike">
                          <a:effectLst/>
                        </a:rPr>
                        <a:t>Potash &amp; potassium chloride exports, CA &amp; RU </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is-IS" sz="1600" u="none" strike="noStrike" dirty="0">
                          <a:effectLst/>
                        </a:rPr>
                        <a:t>930</a:t>
                      </a:r>
                      <a:endParaRPr lang="is-IS" sz="1600" b="0" i="0" u="none" strike="noStrike" dirty="0">
                        <a:solidFill>
                          <a:srgbClr val="000000"/>
                        </a:solidFill>
                        <a:effectLst/>
                        <a:latin typeface="Calibri" charset="0"/>
                      </a:endParaRPr>
                    </a:p>
                  </a:txBody>
                  <a:tcPr marL="12700" marR="12700" marT="12700" marB="0" anchor="b"/>
                </a:tc>
                <a:tc>
                  <a:txBody>
                    <a:bodyPr/>
                    <a:lstStyle/>
                    <a:p>
                      <a:pPr algn="r" fontAlgn="b"/>
                      <a:r>
                        <a:rPr lang="sk-SK" sz="1600" u="none" strike="noStrike">
                          <a:effectLst/>
                        </a:rPr>
                        <a:t> </a:t>
                      </a:r>
                      <a:endParaRPr lang="sk-SK" sz="1600" b="0" i="0" u="none" strike="noStrike">
                        <a:solidFill>
                          <a:srgbClr val="000000"/>
                        </a:solidFill>
                        <a:effectLst/>
                        <a:latin typeface="Arial" charset="0"/>
                      </a:endParaRPr>
                    </a:p>
                  </a:txBody>
                  <a:tcPr marL="12700" marR="12700" marT="12700" marB="0" anchor="b"/>
                </a:tc>
                <a:tc>
                  <a:txBody>
                    <a:bodyPr/>
                    <a:lstStyle/>
                    <a:p>
                      <a:pPr algn="ctr" fontAlgn="b"/>
                      <a:r>
                        <a:rPr lang="en-US" sz="1600" u="none" strike="noStrike">
                          <a:effectLst/>
                        </a:rPr>
                        <a:t>NA</a:t>
                      </a:r>
                      <a:endParaRPr lang="en-US" sz="1600" b="0" i="0" u="none" strike="noStrike">
                        <a:solidFill>
                          <a:srgbClr val="000000"/>
                        </a:solidFill>
                        <a:effectLst/>
                        <a:latin typeface="Calibri" charset="0"/>
                      </a:endParaRPr>
                    </a:p>
                  </a:txBody>
                  <a:tcPr marL="12700" marR="12700" marT="12700" marB="0" anchor="b"/>
                </a:tc>
                <a:tc>
                  <a:txBody>
                    <a:bodyPr/>
                    <a:lstStyle/>
                    <a:p>
                      <a:pPr algn="ctr" fontAlgn="b"/>
                      <a:r>
                        <a:rPr lang="is-IS" sz="1600" u="none" strike="noStrike">
                          <a:effectLst/>
                        </a:rPr>
                        <a:t>2013</a:t>
                      </a:r>
                      <a:endParaRPr lang="is-IS" sz="1600" b="0" i="0" u="none" strike="noStrike">
                        <a:solidFill>
                          <a:srgbClr val="000000"/>
                        </a:solidFill>
                        <a:effectLst/>
                        <a:latin typeface="Calibri" charset="0"/>
                      </a:endParaRPr>
                    </a:p>
                  </a:txBody>
                  <a:tcPr marL="12700" marR="12700" marT="1270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9"/>
                  </a:ext>
                </a:extLst>
              </a:tr>
              <a:tr h="285750">
                <a:tc>
                  <a:txBody>
                    <a:bodyPr/>
                    <a:lstStyle/>
                    <a:p>
                      <a:pPr algn="l" fontAlgn="b"/>
                      <a:r>
                        <a:rPr lang="en-US" sz="1600" u="none" strike="noStrike">
                          <a:effectLst/>
                        </a:rPr>
                        <a:t>Cable, railway signaling, IN</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cs-CZ" sz="1600" u="none" strike="noStrike" dirty="0">
                          <a:effectLst/>
                        </a:rPr>
                        <a:t>49</a:t>
                      </a:r>
                      <a:endParaRPr lang="cs-CZ" sz="1600" b="0" i="0" u="none" strike="noStrike" dirty="0">
                        <a:solidFill>
                          <a:srgbClr val="000000"/>
                        </a:solidFill>
                        <a:effectLst/>
                        <a:latin typeface="Calibri" charset="0"/>
                      </a:endParaRPr>
                    </a:p>
                  </a:txBody>
                  <a:tcPr marL="12700" marR="12700" marT="12700" marB="0" anchor="b"/>
                </a:tc>
                <a:tc>
                  <a:txBody>
                    <a:bodyPr/>
                    <a:lstStyle/>
                    <a:p>
                      <a:pPr algn="r" fontAlgn="b"/>
                      <a:r>
                        <a:rPr lang="sk-SK" sz="1600" u="none" strike="noStrike">
                          <a:effectLst/>
                        </a:rPr>
                        <a:t> </a:t>
                      </a:r>
                      <a:endParaRPr lang="sk-SK" sz="1600" b="0" i="0" u="none" strike="noStrike">
                        <a:solidFill>
                          <a:srgbClr val="000000"/>
                        </a:solidFill>
                        <a:effectLst/>
                        <a:latin typeface="Arial" charset="0"/>
                      </a:endParaRPr>
                    </a:p>
                  </a:txBody>
                  <a:tcPr marL="12700" marR="12700" marT="12700" marB="0" anchor="b"/>
                </a:tc>
                <a:tc>
                  <a:txBody>
                    <a:bodyPr/>
                    <a:lstStyle/>
                    <a:p>
                      <a:pPr algn="ctr" fontAlgn="b"/>
                      <a:r>
                        <a:rPr lang="en-US" sz="1600" u="none" strike="noStrike">
                          <a:effectLst/>
                        </a:rPr>
                        <a:t>NA</a:t>
                      </a:r>
                      <a:endParaRPr lang="en-US" sz="1600" b="0" i="0" u="none" strike="noStrike">
                        <a:solidFill>
                          <a:srgbClr val="000000"/>
                        </a:solidFill>
                        <a:effectLst/>
                        <a:latin typeface="Calibri" charset="0"/>
                      </a:endParaRPr>
                    </a:p>
                  </a:txBody>
                  <a:tcPr marL="12700" marR="12700" marT="12700" marB="0" anchor="b"/>
                </a:tc>
                <a:tc>
                  <a:txBody>
                    <a:bodyPr/>
                    <a:lstStyle/>
                    <a:p>
                      <a:pPr algn="ctr" fontAlgn="b"/>
                      <a:r>
                        <a:rPr lang="is-IS" sz="1600" u="none" strike="noStrike">
                          <a:effectLst/>
                        </a:rPr>
                        <a:t>2014</a:t>
                      </a:r>
                      <a:endParaRPr lang="is-IS" sz="1600" b="0" i="0" u="none" strike="noStrike">
                        <a:solidFill>
                          <a:srgbClr val="000000"/>
                        </a:solidFill>
                        <a:effectLst/>
                        <a:latin typeface="Calibri" charset="0"/>
                      </a:endParaRPr>
                    </a:p>
                  </a:txBody>
                  <a:tcPr marL="12700" marR="12700" marT="12700" marB="0" anchor="b"/>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10"/>
                  </a:ext>
                </a:extLst>
              </a:tr>
              <a:tr h="285750">
                <a:tc>
                  <a:txBody>
                    <a:bodyPr/>
                    <a:lstStyle/>
                    <a:p>
                      <a:pPr algn="l" fontAlgn="b"/>
                      <a:r>
                        <a:rPr lang="en-US" sz="1600" u="none" strike="noStrike">
                          <a:effectLst/>
                        </a:rPr>
                        <a:t>Construction equipment manufacturing, IN</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en-US" sz="1600" u="none" strike="noStrike" dirty="0">
                          <a:effectLst/>
                        </a:rPr>
                        <a:t>56,000</a:t>
                      </a:r>
                      <a:endParaRPr lang="en-US" sz="1600" b="0" i="0" u="none" strike="noStrike" dirty="0">
                        <a:solidFill>
                          <a:srgbClr val="000000"/>
                        </a:solidFill>
                        <a:effectLst/>
                        <a:latin typeface="Calibri" charset="0"/>
                      </a:endParaRPr>
                    </a:p>
                  </a:txBody>
                  <a:tcPr marL="12700" marR="12700" marT="12700" marB="0" anchor="b"/>
                </a:tc>
                <a:tc>
                  <a:txBody>
                    <a:bodyPr/>
                    <a:lstStyle/>
                    <a:p>
                      <a:pPr algn="r" fontAlgn="b"/>
                      <a:r>
                        <a:rPr lang="sk-SK" sz="1600" u="none" strike="noStrike">
                          <a:effectLst/>
                        </a:rPr>
                        <a:t> </a:t>
                      </a:r>
                      <a:endParaRPr lang="sk-SK" sz="1600" b="0" i="0" u="none" strike="noStrike">
                        <a:solidFill>
                          <a:srgbClr val="000000"/>
                        </a:solidFill>
                        <a:effectLst/>
                        <a:latin typeface="Arial" charset="0"/>
                      </a:endParaRPr>
                    </a:p>
                  </a:txBody>
                  <a:tcPr marL="12700" marR="12700" marT="12700" marB="0" anchor="b"/>
                </a:tc>
                <a:tc>
                  <a:txBody>
                    <a:bodyPr/>
                    <a:lstStyle/>
                    <a:p>
                      <a:pPr algn="ctr" fontAlgn="b"/>
                      <a:r>
                        <a:rPr lang="en-US" sz="1600" u="none" strike="noStrike">
                          <a:effectLst/>
                        </a:rPr>
                        <a:t>NA</a:t>
                      </a:r>
                      <a:endParaRPr lang="en-US"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2014</a:t>
                      </a:r>
                      <a:endParaRPr lang="is-IS" sz="1600" b="0" i="0" u="none" strike="noStrike">
                        <a:solidFill>
                          <a:srgbClr val="000000"/>
                        </a:solidFill>
                        <a:effectLst/>
                        <a:latin typeface="Arial" charset="0"/>
                      </a:endParaRPr>
                    </a:p>
                  </a:txBody>
                  <a:tcPr marL="12700" marR="12700" marT="12700" marB="0" anchor="ctr"/>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11"/>
                  </a:ext>
                </a:extLst>
              </a:tr>
              <a:tr h="285750">
                <a:tc>
                  <a:txBody>
                    <a:bodyPr/>
                    <a:lstStyle/>
                    <a:p>
                      <a:pPr algn="l" fontAlgn="ctr"/>
                      <a:r>
                        <a:rPr lang="en-US" sz="1600" u="none" strike="noStrike">
                          <a:effectLst/>
                        </a:rPr>
                        <a:t>Airlines, passenger, IN</a:t>
                      </a:r>
                      <a:endParaRPr lang="en-US" sz="1600" b="0" i="0" u="none" strike="noStrike">
                        <a:solidFill>
                          <a:srgbClr val="000000"/>
                        </a:solidFill>
                        <a:effectLst/>
                        <a:latin typeface="Arial" charset="0"/>
                      </a:endParaRPr>
                    </a:p>
                  </a:txBody>
                  <a:tcPr marL="12700" marR="12700" marT="12700" marB="0" anchor="ctr"/>
                </a:tc>
                <a:tc>
                  <a:txBody>
                    <a:bodyPr/>
                    <a:lstStyle/>
                    <a:p>
                      <a:pPr algn="r" fontAlgn="b"/>
                      <a:r>
                        <a:rPr lang="en-US" sz="1600" u="none" strike="noStrike" dirty="0">
                          <a:effectLst/>
                        </a:rPr>
                        <a:t>47,000</a:t>
                      </a:r>
                      <a:endParaRPr lang="en-US" sz="1600" b="0" i="0" u="none" strike="noStrike" dirty="0">
                        <a:solidFill>
                          <a:srgbClr val="000000"/>
                        </a:solidFill>
                        <a:effectLst/>
                        <a:latin typeface="Calibri" charset="0"/>
                      </a:endParaRPr>
                    </a:p>
                  </a:txBody>
                  <a:tcPr marL="12700" marR="12700" marT="12700" marB="0" anchor="b"/>
                </a:tc>
                <a:tc>
                  <a:txBody>
                    <a:bodyPr/>
                    <a:lstStyle/>
                    <a:p>
                      <a:pPr algn="r" fontAlgn="b"/>
                      <a:r>
                        <a:rPr lang="sk-SK" sz="1600" u="none" strike="noStrike">
                          <a:effectLst/>
                        </a:rPr>
                        <a:t> </a:t>
                      </a:r>
                      <a:endParaRPr lang="sk-SK" sz="1600" b="0" i="0" u="none" strike="noStrike">
                        <a:solidFill>
                          <a:srgbClr val="000000"/>
                        </a:solidFill>
                        <a:effectLst/>
                        <a:latin typeface="Arial" charset="0"/>
                      </a:endParaRPr>
                    </a:p>
                  </a:txBody>
                  <a:tcPr marL="12700" marR="12700" marT="12700" marB="0" anchor="b"/>
                </a:tc>
                <a:tc>
                  <a:txBody>
                    <a:bodyPr/>
                    <a:lstStyle/>
                    <a:p>
                      <a:pPr algn="ctr" fontAlgn="b"/>
                      <a:r>
                        <a:rPr lang="en-US" sz="1600" u="none" strike="noStrike">
                          <a:effectLst/>
                        </a:rPr>
                        <a:t>dismiss</a:t>
                      </a:r>
                      <a:endParaRPr lang="en-US"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2015</a:t>
                      </a:r>
                      <a:endParaRPr lang="is-IS" sz="1600" b="0" i="0" u="none" strike="noStrike">
                        <a:solidFill>
                          <a:srgbClr val="000000"/>
                        </a:solidFill>
                        <a:effectLst/>
                        <a:latin typeface="Arial" charset="0"/>
                      </a:endParaRPr>
                    </a:p>
                  </a:txBody>
                  <a:tcPr marL="12700" marR="12700" marT="12700" marB="0" anchor="ctr"/>
                </a:tc>
                <a:tc>
                  <a:txBody>
                    <a:bodyPr/>
                    <a:lstStyle/>
                    <a:p>
                      <a:pPr algn="l"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12"/>
                  </a:ext>
                </a:extLst>
              </a:tr>
              <a:tr h="285750">
                <a:tc>
                  <a:txBody>
                    <a:bodyPr/>
                    <a:lstStyle/>
                    <a:p>
                      <a:pPr algn="l" fontAlgn="ctr"/>
                      <a:r>
                        <a:rPr lang="en-US" sz="1600" u="none" strike="noStrike">
                          <a:effectLst/>
                        </a:rPr>
                        <a:t>Vaccine, meningitis, IN</a:t>
                      </a:r>
                      <a:endParaRPr lang="en-US" sz="1600" b="0" i="0" u="none" strike="noStrike">
                        <a:solidFill>
                          <a:srgbClr val="000000"/>
                        </a:solidFill>
                        <a:effectLst/>
                        <a:latin typeface="Arial" charset="0"/>
                      </a:endParaRPr>
                    </a:p>
                  </a:txBody>
                  <a:tcPr marL="12700" marR="12700" marT="12700" marB="0" anchor="ctr"/>
                </a:tc>
                <a:tc>
                  <a:txBody>
                    <a:bodyPr/>
                    <a:lstStyle/>
                    <a:p>
                      <a:pPr algn="r" fontAlgn="b"/>
                      <a:r>
                        <a:rPr lang="sk-SK" sz="1600" u="none" strike="noStrike" dirty="0">
                          <a:effectLst/>
                        </a:rPr>
                        <a:t> </a:t>
                      </a:r>
                      <a:r>
                        <a:rPr lang="sk-SK" sz="1600" u="none" strike="noStrike" dirty="0" smtClean="0">
                          <a:effectLst/>
                        </a:rPr>
                        <a:t>?</a:t>
                      </a:r>
                      <a:endParaRPr lang="sk-SK" sz="1600" b="0" i="0" u="none" strike="noStrike" dirty="0">
                        <a:solidFill>
                          <a:srgbClr val="000000"/>
                        </a:solidFill>
                        <a:effectLst/>
                        <a:latin typeface="Arial" charset="0"/>
                      </a:endParaRPr>
                    </a:p>
                  </a:txBody>
                  <a:tcPr marL="12700" marR="12700" marT="12700" marB="0" anchor="b"/>
                </a:tc>
                <a:tc>
                  <a:txBody>
                    <a:bodyPr/>
                    <a:lstStyle/>
                    <a:p>
                      <a:pPr algn="r" fontAlgn="b"/>
                      <a:r>
                        <a:rPr lang="hr-HR" sz="1600" u="none" strike="noStrike">
                          <a:effectLst/>
                        </a:rPr>
                        <a:t>9.9</a:t>
                      </a:r>
                      <a:endParaRPr lang="hr-HR" sz="1600" b="0" i="0" u="none" strike="noStrike">
                        <a:solidFill>
                          <a:srgbClr val="000000"/>
                        </a:solidFill>
                        <a:effectLst/>
                        <a:latin typeface="Arial" charset="0"/>
                      </a:endParaRPr>
                    </a:p>
                  </a:txBody>
                  <a:tcPr marL="12700" marR="12700" marT="1270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2015</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2015</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13"/>
                  </a:ext>
                </a:extLst>
              </a:tr>
              <a:tr h="285750">
                <a:tc>
                  <a:txBody>
                    <a:bodyPr/>
                    <a:lstStyle/>
                    <a:p>
                      <a:pPr algn="l" fontAlgn="b"/>
                      <a:r>
                        <a:rPr lang="en-US" sz="1600" u="none" strike="noStrike">
                          <a:effectLst/>
                        </a:rPr>
                        <a:t>Cement, Haryana State, India </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sk-SK" sz="1600" u="none" strike="noStrike" dirty="0">
                          <a:effectLst/>
                        </a:rPr>
                        <a:t> </a:t>
                      </a:r>
                      <a:r>
                        <a:rPr lang="sk-SK" sz="1600" u="none" strike="noStrike" dirty="0" smtClean="0">
                          <a:effectLst/>
                        </a:rPr>
                        <a:t>?</a:t>
                      </a:r>
                      <a:endParaRPr lang="sk-SK" sz="1600" b="0" i="0" u="none" strike="noStrike" dirty="0">
                        <a:solidFill>
                          <a:srgbClr val="000000"/>
                        </a:solidFill>
                        <a:effectLst/>
                        <a:latin typeface="Arial" charset="0"/>
                      </a:endParaRPr>
                    </a:p>
                  </a:txBody>
                  <a:tcPr marL="12700" marR="12700" marT="12700" marB="0" anchor="b"/>
                </a:tc>
                <a:tc>
                  <a:txBody>
                    <a:bodyPr/>
                    <a:lstStyle/>
                    <a:p>
                      <a:pPr algn="r" fontAlgn="b"/>
                      <a:r>
                        <a:rPr lang="nb-NO" sz="1600" u="none" strike="noStrike">
                          <a:effectLst/>
                        </a:rPr>
                        <a:t>30.14</a:t>
                      </a:r>
                      <a:endParaRPr lang="nb-NO" sz="1600" b="0" i="0" u="none" strike="noStrike">
                        <a:solidFill>
                          <a:srgbClr val="000000"/>
                        </a:solidFill>
                        <a:effectLst/>
                        <a:latin typeface="Arial" charset="0"/>
                      </a:endParaRPr>
                    </a:p>
                  </a:txBody>
                  <a:tcPr marL="12700" marR="12700" marT="1270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ctr" fontAlgn="ctr"/>
                      <a:r>
                        <a:rPr lang="is-IS" sz="1600" u="none" strike="noStrike">
                          <a:effectLst/>
                        </a:rPr>
                        <a:t>2017</a:t>
                      </a:r>
                      <a:endParaRPr lang="is-IS" sz="1600" b="0" i="0" u="none" strike="noStrike">
                        <a:solidFill>
                          <a:srgbClr val="000000"/>
                        </a:solidFill>
                        <a:effectLst/>
                        <a:latin typeface="Arial" charset="0"/>
                      </a:endParaRPr>
                    </a:p>
                  </a:txBody>
                  <a:tcPr marL="12700" marR="12700" marT="12700" marB="0" anchor="ctr"/>
                </a:tc>
                <a:tc>
                  <a:txBody>
                    <a:bodyPr/>
                    <a:lstStyle/>
                    <a:p>
                      <a:pPr algn="r" fontAlgn="b"/>
                      <a:r>
                        <a:rPr lang="is-IS" sz="1600" u="none" strike="noStrike">
                          <a:effectLst/>
                        </a:rPr>
                        <a:t>2017</a:t>
                      </a:r>
                      <a:endParaRPr lang="is-IS" sz="16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val="10014"/>
                  </a:ext>
                </a:extLst>
              </a:tr>
              <a:tr h="285750">
                <a:tc>
                  <a:txBody>
                    <a:bodyPr/>
                    <a:lstStyle/>
                    <a:p>
                      <a:pPr algn="l" fontAlgn="b"/>
                      <a:r>
                        <a:rPr lang="en-US" sz="1600" u="none" strike="noStrike">
                          <a:effectLst/>
                        </a:rPr>
                        <a:t>TOTAL</a:t>
                      </a:r>
                      <a:endParaRPr lang="en-US" sz="1600" b="0" i="0" u="none" strike="noStrike">
                        <a:solidFill>
                          <a:srgbClr val="000000"/>
                        </a:solidFill>
                        <a:effectLst/>
                        <a:latin typeface="Arial" charset="0"/>
                      </a:endParaRPr>
                    </a:p>
                  </a:txBody>
                  <a:tcPr marL="12700" marR="12700" marT="12700" marB="0" anchor="b"/>
                </a:tc>
                <a:tc>
                  <a:txBody>
                    <a:bodyPr/>
                    <a:lstStyle/>
                    <a:p>
                      <a:pPr algn="r" fontAlgn="b"/>
                      <a:r>
                        <a:rPr lang="is-IS" sz="1600" u="none" strike="noStrike">
                          <a:effectLst/>
                        </a:rPr>
                        <a:t>127,143</a:t>
                      </a:r>
                      <a:endParaRPr lang="is-IS" sz="1600" b="0" i="0" u="none" strike="noStrike">
                        <a:solidFill>
                          <a:srgbClr val="000000"/>
                        </a:solidFill>
                        <a:effectLst/>
                        <a:latin typeface="Calibri" charset="0"/>
                      </a:endParaRPr>
                    </a:p>
                  </a:txBody>
                  <a:tcPr marL="12700" marR="12700" marT="12700" marB="0" anchor="b"/>
                </a:tc>
                <a:tc>
                  <a:txBody>
                    <a:bodyPr/>
                    <a:lstStyle/>
                    <a:p>
                      <a:pPr algn="r" fontAlgn="b"/>
                      <a:r>
                        <a:rPr lang="cs-CZ" sz="1600" u="none" strike="noStrike">
                          <a:effectLst/>
                        </a:rPr>
                        <a:t>1,522</a:t>
                      </a:r>
                      <a:endParaRPr lang="cs-CZ" sz="1600" b="0" i="0" u="none" strike="noStrike">
                        <a:solidFill>
                          <a:srgbClr val="000000"/>
                        </a:solidFill>
                        <a:effectLst/>
                        <a:latin typeface="Calibri" charset="0"/>
                      </a:endParaRPr>
                    </a:p>
                  </a:txBody>
                  <a:tcPr marL="12700" marR="12700" marT="12700" marB="0" anchor="b"/>
                </a:tc>
                <a:tc>
                  <a:txBody>
                    <a:bodyPr/>
                    <a:lstStyle/>
                    <a:p>
                      <a:pPr algn="ctr" fontAlgn="b"/>
                      <a:r>
                        <a:rPr lang="sk-SK" sz="1600" u="none" strike="noStrike" dirty="0">
                          <a:effectLst/>
                        </a:rPr>
                        <a:t> </a:t>
                      </a:r>
                      <a:endParaRPr lang="sk-SK" sz="1600" b="0" i="0" u="none" strike="noStrike" dirty="0">
                        <a:solidFill>
                          <a:srgbClr val="000000"/>
                        </a:solidFill>
                        <a:effectLst/>
                        <a:latin typeface="Calibri" charset="0"/>
                      </a:endParaRPr>
                    </a:p>
                  </a:txBody>
                  <a:tcPr marL="12700" marR="12700" marT="12700" marB="0" anchor="b"/>
                </a:tc>
                <a:tc>
                  <a:txBody>
                    <a:bodyPr/>
                    <a:lstStyle/>
                    <a:p>
                      <a:pPr algn="ctr" fontAlgn="b"/>
                      <a:r>
                        <a:rPr lang="sk-SK" sz="1600" u="none" strike="noStrike">
                          <a:effectLst/>
                        </a:rPr>
                        <a:t> </a:t>
                      </a:r>
                      <a:endParaRPr lang="sk-SK" sz="1600" b="0" i="0" u="none" strike="noStrike">
                        <a:solidFill>
                          <a:srgbClr val="000000"/>
                        </a:solidFill>
                        <a:effectLst/>
                        <a:latin typeface="Calibri" charset="0"/>
                      </a:endParaRPr>
                    </a:p>
                  </a:txBody>
                  <a:tcPr marL="12700" marR="12700" marT="12700" marB="0" anchor="b"/>
                </a:tc>
                <a:tc>
                  <a:txBody>
                    <a:bodyPr/>
                    <a:lstStyle/>
                    <a:p>
                      <a:pPr algn="l" fontAlgn="b"/>
                      <a:r>
                        <a:rPr lang="sk-SK" sz="1600" u="none" strike="noStrike" dirty="0">
                          <a:effectLst/>
                        </a:rPr>
                        <a:t> </a:t>
                      </a:r>
                      <a:endParaRPr lang="sk-SK" sz="1600" b="0" i="0" u="none" strike="noStrike" dirty="0">
                        <a:solidFill>
                          <a:srgbClr val="000000"/>
                        </a:solidFill>
                        <a:effectLst/>
                        <a:latin typeface="Calibri" charset="0"/>
                      </a:endParaRPr>
                    </a:p>
                  </a:txBody>
                  <a:tcPr marL="12700" marR="12700" marT="12700" marB="0" anchor="b"/>
                </a:tc>
                <a:extLst>
                  <a:ext uri="{0D108BD9-81ED-4DB2-BD59-A6C34878D82A}">
                    <a16:rowId xmlns:a16="http://schemas.microsoft.com/office/drawing/2014/main" val="10015"/>
                  </a:ext>
                </a:extLst>
              </a:tr>
            </a:tbl>
          </a:graphicData>
        </a:graphic>
      </p:graphicFrame>
      <p:sp>
        <p:nvSpPr>
          <p:cNvPr id="4" name="Footer Placeholder 3"/>
          <p:cNvSpPr>
            <a:spLocks noGrp="1"/>
          </p:cNvSpPr>
          <p:nvPr>
            <p:ph type="ftr" sz="quarter" idx="11"/>
          </p:nvPr>
        </p:nvSpPr>
        <p:spPr/>
        <p:txBody>
          <a:bodyPr/>
          <a:lstStyle/>
          <a:p>
            <a:r>
              <a:rPr lang="en-US" smtClean="0"/>
              <a:t>J M CONNOR   CUTS DELHI  MAR 1 2017 </a:t>
            </a:r>
            <a:endParaRPr lang="en-US"/>
          </a:p>
        </p:txBody>
      </p:sp>
    </p:spTree>
    <p:extLst>
      <p:ext uri="{BB962C8B-B14F-4D97-AF65-F5344CB8AC3E}">
        <p14:creationId xmlns:p14="http://schemas.microsoft.com/office/powerpoint/2010/main" val="879607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chemeClr val="tx2"/>
                </a:solidFill>
              </a:rPr>
              <a:t> </a:t>
            </a:r>
            <a:r>
              <a:rPr lang="en-US" b="1" smtClean="0">
                <a:solidFill>
                  <a:srgbClr val="9900CC"/>
                </a:solidFill>
              </a:rPr>
              <a:t>Corporate Penalties </a:t>
            </a:r>
            <a:r>
              <a:rPr lang="en-US" smtClean="0"/>
              <a:t>Are Mostly Imposed on EU &amp; U.S. Companies</a:t>
            </a:r>
            <a:endParaRPr lang="en-US"/>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1546565481"/>
              </p:ext>
            </p:extLst>
          </p:nvPr>
        </p:nvGraphicFramePr>
        <p:xfrm>
          <a:off x="457200" y="1523999"/>
          <a:ext cx="8382000" cy="42672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05000" y="5943600"/>
            <a:ext cx="6553200" cy="369332"/>
          </a:xfrm>
          <a:prstGeom prst="rect">
            <a:avLst/>
          </a:prstGeom>
          <a:noFill/>
        </p:spPr>
        <p:txBody>
          <a:bodyPr wrap="square" rtlCol="0">
            <a:spAutoFit/>
          </a:bodyPr>
          <a:lstStyle/>
          <a:p>
            <a:r>
              <a:rPr lang="en-US" smtClean="0"/>
              <a:t>Location of headquarters of company or its ultimate parent group.</a:t>
            </a:r>
            <a:endParaRPr lang="en-US"/>
          </a:p>
        </p:txBody>
      </p:sp>
      <p:sp>
        <p:nvSpPr>
          <p:cNvPr id="8" name="Footer Placeholder 7"/>
          <p:cNvSpPr>
            <a:spLocks noGrp="1"/>
          </p:cNvSpPr>
          <p:nvPr>
            <p:ph type="ftr" sz="quarter" idx="11"/>
          </p:nvPr>
        </p:nvSpPr>
        <p:spPr/>
        <p:txBody>
          <a:bodyPr/>
          <a:lstStyle/>
          <a:p>
            <a:pPr>
              <a:defRPr/>
            </a:pPr>
            <a:r>
              <a:rPr lang="es-ES" smtClean="0"/>
              <a:t>J M CONNOR   CUTS DELHI  MAR 1 2017 </a:t>
            </a:r>
            <a:endParaRPr lang="en-US"/>
          </a:p>
        </p:txBody>
      </p:sp>
    </p:spTree>
    <p:extLst>
      <p:ext uri="{BB962C8B-B14F-4D97-AF65-F5344CB8AC3E}">
        <p14:creationId xmlns:p14="http://schemas.microsoft.com/office/powerpoint/2010/main" val="3318956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Corporate Headquarters </a:t>
            </a:r>
            <a:br>
              <a:rPr lang="en-US" smtClean="0"/>
            </a:br>
            <a:r>
              <a:rPr lang="en-US" smtClean="0"/>
              <a:t>of Known Penalized </a:t>
            </a:r>
            <a:r>
              <a:rPr lang="en-US" b="1" smtClean="0">
                <a:solidFill>
                  <a:srgbClr val="FFBA00"/>
                </a:solidFill>
              </a:rPr>
              <a:t>Firms</a:t>
            </a:r>
            <a:endParaRPr lang="en-US" b="1">
              <a:solidFill>
                <a:srgbClr val="FFBA00"/>
              </a:solidFill>
            </a:endParaRPr>
          </a:p>
        </p:txBody>
      </p:sp>
      <p:graphicFrame>
        <p:nvGraphicFramePr>
          <p:cNvPr id="4" name="Chart Placeholder 3"/>
          <p:cNvGraphicFramePr>
            <a:graphicFrameLocks noGrp="1"/>
          </p:cNvGraphicFramePr>
          <p:nvPr>
            <p:ph type="chart" idx="1"/>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447800" y="5791200"/>
            <a:ext cx="6705600" cy="369332"/>
          </a:xfrm>
          <a:prstGeom prst="rect">
            <a:avLst/>
          </a:prstGeom>
          <a:noFill/>
        </p:spPr>
        <p:txBody>
          <a:bodyPr wrap="square" rtlCol="0">
            <a:spAutoFit/>
          </a:bodyPr>
          <a:lstStyle/>
          <a:p>
            <a:r>
              <a:rPr lang="en-US" smtClean="0"/>
              <a:t>NB : European cartelists account for 64% of the total of 2354.</a:t>
            </a:r>
            <a:endParaRPr lang="en-US"/>
          </a:p>
        </p:txBody>
      </p:sp>
      <p:sp>
        <p:nvSpPr>
          <p:cNvPr id="6" name="Date Placeholder 5"/>
          <p:cNvSpPr>
            <a:spLocks noGrp="1"/>
          </p:cNvSpPr>
          <p:nvPr>
            <p:ph type="dt" sz="half" idx="10"/>
          </p:nvPr>
        </p:nvSpPr>
        <p:spPr/>
        <p:txBody>
          <a:bodyPr/>
          <a:lstStyle/>
          <a:p>
            <a:pPr>
              <a:defRPr/>
            </a:pPr>
            <a:r>
              <a:rPr lang="en-US" smtClean="0"/>
              <a:t>Mar 5, 2016</a:t>
            </a:r>
            <a:endParaRPr lang="en-US"/>
          </a:p>
        </p:txBody>
      </p:sp>
      <p:sp>
        <p:nvSpPr>
          <p:cNvPr id="7" name="Slide Number Placeholder 6"/>
          <p:cNvSpPr>
            <a:spLocks noGrp="1"/>
          </p:cNvSpPr>
          <p:nvPr>
            <p:ph type="sldNum" sz="quarter" idx="12"/>
          </p:nvPr>
        </p:nvSpPr>
        <p:spPr/>
        <p:txBody>
          <a:bodyPr/>
          <a:lstStyle/>
          <a:p>
            <a:pPr>
              <a:defRPr/>
            </a:pPr>
            <a:fld id="{0F272D48-D2AC-4710-BD8C-6ABF93ED0F9A}"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s-ES" smtClean="0"/>
              <a:t>J M Connor, Purdue U.</a:t>
            </a:r>
            <a:endParaRPr lang="en-US"/>
          </a:p>
        </p:txBody>
      </p:sp>
    </p:spTree>
    <p:extLst>
      <p:ext uri="{BB962C8B-B14F-4D97-AF65-F5344CB8AC3E}">
        <p14:creationId xmlns:p14="http://schemas.microsoft.com/office/powerpoint/2010/main" val="260306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solidFill>
                  <a:srgbClr val="0000FF"/>
                </a:solidFill>
              </a:rPr>
              <a:t>Disposition</a:t>
            </a:r>
            <a:r>
              <a:rPr lang="en-US" dirty="0" smtClean="0">
                <a:solidFill>
                  <a:schemeClr val="accent1"/>
                </a:solidFill>
              </a:rPr>
              <a:t> </a:t>
            </a:r>
            <a:r>
              <a:rPr lang="en-US" dirty="0" smtClean="0"/>
              <a:t>of Executives Charged for International Price-Fixing in USA</a:t>
            </a:r>
            <a:endParaRPr lang="en-US" dirty="0"/>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3374755287"/>
              </p:ext>
            </p:extLst>
          </p:nvPr>
        </p:nvGraphicFramePr>
        <p:xfrm>
          <a:off x="457200" y="1523999"/>
          <a:ext cx="8229600" cy="4648201"/>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pPr>
              <a:defRPr/>
            </a:pPr>
            <a:r>
              <a:rPr lang="es-ES" smtClean="0"/>
              <a:t>J M CONNOR   CUTS DELHI  MAR 1 2017 </a:t>
            </a:r>
            <a:endParaRPr lang="en-US"/>
          </a:p>
        </p:txBody>
      </p:sp>
    </p:spTree>
    <p:extLst>
      <p:ext uri="{BB962C8B-B14F-4D97-AF65-F5344CB8AC3E}">
        <p14:creationId xmlns:p14="http://schemas.microsoft.com/office/powerpoint/2010/main" val="1583786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600" b="1" dirty="0" smtClean="0"/>
              <a:t> Trend </a:t>
            </a:r>
            <a:r>
              <a:rPr lang="en-US" sz="3600" b="1" dirty="0"/>
              <a:t>in U.S. </a:t>
            </a:r>
            <a:r>
              <a:rPr lang="en-US" sz="3600" b="1" dirty="0">
                <a:solidFill>
                  <a:schemeClr val="accent6"/>
                </a:solidFill>
              </a:rPr>
              <a:t>Private </a:t>
            </a:r>
            <a:r>
              <a:rPr lang="en-US" sz="3600" b="1" dirty="0" smtClean="0">
                <a:solidFill>
                  <a:schemeClr val="accent6"/>
                </a:solidFill>
              </a:rPr>
              <a:t>Recoveries ($ Bil.) </a:t>
            </a:r>
            <a:endParaRPr lang="en-US" sz="2400" dirty="0"/>
          </a:p>
        </p:txBody>
      </p:sp>
      <p:graphicFrame>
        <p:nvGraphicFramePr>
          <p:cNvPr id="4" name="Chart Placeholder 3"/>
          <p:cNvGraphicFramePr>
            <a:graphicFrameLocks noGrp="1"/>
          </p:cNvGraphicFramePr>
          <p:nvPr>
            <p:ph type="chart" idx="1"/>
            <p:extLst/>
          </p:nvPr>
        </p:nvGraphicFramePr>
        <p:xfrm>
          <a:off x="533400" y="1143000"/>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05000" y="6019800"/>
            <a:ext cx="5181599" cy="369332"/>
          </a:xfrm>
          <a:prstGeom prst="rect">
            <a:avLst/>
          </a:prstGeom>
          <a:noFill/>
        </p:spPr>
        <p:txBody>
          <a:bodyPr wrap="square" rtlCol="0">
            <a:spAutoFit/>
          </a:bodyPr>
          <a:lstStyle/>
          <a:p>
            <a:r>
              <a:rPr lang="en-US" smtClean="0"/>
              <a:t>Year First Company Settles (Zero Years Omitted)</a:t>
            </a:r>
            <a:endParaRPr lang="en-US"/>
          </a:p>
        </p:txBody>
      </p:sp>
      <p:sp>
        <p:nvSpPr>
          <p:cNvPr id="8" name="Footer Placeholder 7"/>
          <p:cNvSpPr>
            <a:spLocks noGrp="1"/>
          </p:cNvSpPr>
          <p:nvPr>
            <p:ph type="ftr" sz="quarter" idx="11"/>
          </p:nvPr>
        </p:nvSpPr>
        <p:spPr/>
        <p:txBody>
          <a:bodyPr/>
          <a:lstStyle/>
          <a:p>
            <a:pPr>
              <a:defRPr/>
            </a:pPr>
            <a:r>
              <a:rPr lang="es-ES" smtClean="0"/>
              <a:t>J M CONNOR   CUTS DELHI  MAR 1 2017 </a:t>
            </a:r>
            <a:endParaRPr lang="en-US"/>
          </a:p>
        </p:txBody>
      </p:sp>
    </p:spTree>
    <p:extLst>
      <p:ext uri="{BB962C8B-B14F-4D97-AF65-F5344CB8AC3E}">
        <p14:creationId xmlns:p14="http://schemas.microsoft.com/office/powerpoint/2010/main" val="544048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 </a:t>
            </a:r>
            <a:r>
              <a:rPr lang="en-US" b="1" smtClean="0">
                <a:solidFill>
                  <a:schemeClr val="accent5">
                    <a:lumMod val="75000"/>
                  </a:schemeClr>
                </a:solidFill>
              </a:rPr>
              <a:t>Mean Severity Ratios of Penalties </a:t>
            </a:r>
            <a:r>
              <a:rPr lang="en-US" smtClean="0"/>
              <a:t>on         662 International Cartels,</a:t>
            </a:r>
            <a:r>
              <a:rPr lang="en-US" sz="3600" smtClean="0"/>
              <a:t> 1990-2015</a:t>
            </a:r>
            <a:endParaRPr lang="en-US"/>
          </a:p>
        </p:txBody>
      </p:sp>
      <p:graphicFrame>
        <p:nvGraphicFramePr>
          <p:cNvPr id="4" name="Content Placeholder 3"/>
          <p:cNvGraphicFramePr>
            <a:graphicFrameLocks noGrp="1"/>
          </p:cNvGraphicFramePr>
          <p:nvPr>
            <p:ph idx="1"/>
            <p:extLst/>
          </p:nvPr>
        </p:nvGraphicFramePr>
        <p:xfrm>
          <a:off x="1295400" y="1600200"/>
          <a:ext cx="73914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16200000">
            <a:off x="-342441" y="3143935"/>
            <a:ext cx="2971802" cy="646331"/>
          </a:xfrm>
          <a:prstGeom prst="rect">
            <a:avLst/>
          </a:prstGeom>
          <a:noFill/>
        </p:spPr>
        <p:txBody>
          <a:bodyPr wrap="square" rtlCol="0">
            <a:spAutoFit/>
          </a:bodyPr>
          <a:lstStyle/>
          <a:p>
            <a:r>
              <a:rPr lang="en-US" smtClean="0"/>
              <a:t>Penalties/Affected Sales (%)</a:t>
            </a:r>
          </a:p>
          <a:p>
            <a:endParaRPr lang="en-US"/>
          </a:p>
        </p:txBody>
      </p:sp>
      <p:sp>
        <p:nvSpPr>
          <p:cNvPr id="9" name="Footer Placeholder 8"/>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CUTS DELHI  MAR 1 2017 </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1363363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RECOVERY RATIOS:                      </a:t>
            </a:r>
            <a:r>
              <a:rPr lang="en-US" sz="3600" b="1" dirty="0" smtClean="0"/>
              <a:t>PENALTIES THAT DETER</a:t>
            </a:r>
            <a:endParaRPr lang="en-US" sz="3600" b="1" dirty="0"/>
          </a:p>
        </p:txBody>
      </p:sp>
      <p:sp>
        <p:nvSpPr>
          <p:cNvPr id="3" name="Content Placeholder 2"/>
          <p:cNvSpPr>
            <a:spLocks noGrp="1"/>
          </p:cNvSpPr>
          <p:nvPr>
            <p:ph idx="1"/>
          </p:nvPr>
        </p:nvSpPr>
        <p:spPr/>
        <p:txBody>
          <a:bodyPr>
            <a:normAutofit lnSpcReduction="10000"/>
          </a:bodyPr>
          <a:lstStyle/>
          <a:p>
            <a:r>
              <a:rPr lang="en-US" sz="2400" dirty="0">
                <a:solidFill>
                  <a:srgbClr val="0B28E3"/>
                </a:solidFill>
              </a:rPr>
              <a:t>The optimal penalty (P*) for preventing cartels from forming </a:t>
            </a:r>
            <a:r>
              <a:rPr lang="en-US" sz="2400" i="1" dirty="0">
                <a:solidFill>
                  <a:srgbClr val="0B28E3"/>
                </a:solidFill>
              </a:rPr>
              <a:t>ex ante </a:t>
            </a:r>
            <a:r>
              <a:rPr lang="en-US" sz="2400" dirty="0">
                <a:solidFill>
                  <a:srgbClr val="0B28E3"/>
                </a:solidFill>
              </a:rPr>
              <a:t>is:  </a:t>
            </a:r>
          </a:p>
          <a:p>
            <a:r>
              <a:rPr lang="en-US" b="1" dirty="0" smtClean="0">
                <a:solidFill>
                  <a:srgbClr val="0B28E3"/>
                </a:solidFill>
              </a:rPr>
              <a:t>P* = (Expected Monopoly Profits) /        (Probability of Prosecution) </a:t>
            </a:r>
          </a:p>
          <a:p>
            <a:r>
              <a:rPr lang="en-US" sz="2400" dirty="0">
                <a:solidFill>
                  <a:srgbClr val="0B28E3"/>
                </a:solidFill>
              </a:rPr>
              <a:t>We assume that the cartelists are good predictors, thus:</a:t>
            </a:r>
          </a:p>
          <a:p>
            <a:r>
              <a:rPr lang="en-US" b="1" dirty="0" smtClean="0">
                <a:solidFill>
                  <a:srgbClr val="0B28E3"/>
                </a:solidFill>
              </a:rPr>
              <a:t>P* = (Actual Damages) / (Probability of Prosecution)</a:t>
            </a:r>
          </a:p>
          <a:p>
            <a:r>
              <a:rPr lang="en-US" sz="2400" dirty="0">
                <a:solidFill>
                  <a:srgbClr val="0B28E3"/>
                </a:solidFill>
              </a:rPr>
              <a:t>(Damages should be adjusted for the time value of money, i.e., pre-judgment interest to compensate injured parties for delays in making awards) </a:t>
            </a:r>
          </a:p>
        </p:txBody>
      </p:sp>
      <p:sp>
        <p:nvSpPr>
          <p:cNvPr id="4" name="Footer Placeholder 3"/>
          <p:cNvSpPr>
            <a:spLocks noGrp="1"/>
          </p:cNvSpPr>
          <p:nvPr>
            <p:ph type="ftr" sz="quarter" idx="11"/>
          </p:nvPr>
        </p:nvSpPr>
        <p:spPr/>
        <p:txBody>
          <a:bodyPr/>
          <a:lstStyle/>
          <a:p>
            <a:r>
              <a:rPr lang="en-US" smtClean="0"/>
              <a:t>J M Connor CCI Conference 2017</a:t>
            </a:r>
            <a:endParaRPr lang="en-US"/>
          </a:p>
        </p:txBody>
      </p:sp>
    </p:spTree>
    <p:extLst>
      <p:ext uri="{BB962C8B-B14F-4D97-AF65-F5344CB8AC3E}">
        <p14:creationId xmlns:p14="http://schemas.microsoft.com/office/powerpoint/2010/main" val="1882195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CUTS DELHI  MAR 1 2017 </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itle 2"/>
          <p:cNvSpPr>
            <a:spLocks noGrp="1"/>
          </p:cNvSpPr>
          <p:nvPr>
            <p:ph type="title"/>
          </p:nvPr>
        </p:nvSpPr>
        <p:spPr/>
        <p:txBody>
          <a:bodyPr>
            <a:normAutofit fontScale="90000"/>
          </a:bodyPr>
          <a:lstStyle/>
          <a:p>
            <a:r>
              <a:rPr lang="en-US" smtClean="0"/>
              <a:t> U.S. </a:t>
            </a:r>
            <a:r>
              <a:rPr lang="en-US" b="1" smtClean="0">
                <a:solidFill>
                  <a:schemeClr val="accent1"/>
                </a:solidFill>
              </a:rPr>
              <a:t>Damages</a:t>
            </a:r>
            <a:r>
              <a:rPr lang="en-US" b="1" smtClean="0">
                <a:solidFill>
                  <a:schemeClr val="tx2"/>
                </a:solidFill>
              </a:rPr>
              <a:t>, </a:t>
            </a:r>
            <a:r>
              <a:rPr lang="en-US" b="1" smtClean="0">
                <a:solidFill>
                  <a:srgbClr val="FF0066"/>
                </a:solidFill>
              </a:rPr>
              <a:t>Penalties</a:t>
            </a:r>
            <a:r>
              <a:rPr lang="en-US" b="1" smtClean="0">
                <a:solidFill>
                  <a:schemeClr val="tx2"/>
                </a:solidFill>
              </a:rPr>
              <a:t>, </a:t>
            </a:r>
            <a:r>
              <a:rPr lang="en-US" smtClean="0"/>
              <a:t>and the</a:t>
            </a:r>
            <a:r>
              <a:rPr lang="en-US" b="1" smtClean="0"/>
              <a:t>  </a:t>
            </a:r>
            <a:r>
              <a:rPr lang="en-US" b="1">
                <a:solidFill>
                  <a:srgbClr val="CC00FF"/>
                </a:solidFill>
              </a:rPr>
              <a:t>O</a:t>
            </a:r>
            <a:r>
              <a:rPr lang="en-US" b="1" smtClean="0">
                <a:solidFill>
                  <a:srgbClr val="CC00FF"/>
                </a:solidFill>
              </a:rPr>
              <a:t>ptimal Penalty: </a:t>
            </a:r>
            <a:r>
              <a:rPr lang="en-US" smtClean="0"/>
              <a:t>The </a:t>
            </a:r>
            <a:r>
              <a:rPr lang="en-US" i="1" smtClean="0"/>
              <a:t>Lysine</a:t>
            </a:r>
            <a:r>
              <a:rPr lang="en-US" smtClean="0"/>
              <a:t> Cartel</a:t>
            </a:r>
            <a:endParaRPr lang="en-US"/>
          </a:p>
        </p:txBody>
      </p:sp>
      <p:graphicFrame>
        <p:nvGraphicFramePr>
          <p:cNvPr id="7" name="Content Placeholder 6"/>
          <p:cNvGraphicFramePr>
            <a:graphicFrameLocks noGrp="1"/>
          </p:cNvGraphicFramePr>
          <p:nvPr>
            <p:ph idx="1"/>
            <p:extLst/>
          </p:nvPr>
        </p:nvGraphicFramePr>
        <p:xfrm>
          <a:off x="609600" y="1600201"/>
          <a:ext cx="80772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914400" y="6019800"/>
            <a:ext cx="7162800" cy="369332"/>
          </a:xfrm>
          <a:prstGeom prst="rect">
            <a:avLst/>
          </a:prstGeom>
          <a:noFill/>
        </p:spPr>
        <p:txBody>
          <a:bodyPr wrap="square" rtlCol="0">
            <a:spAutoFit/>
          </a:bodyPr>
          <a:lstStyle/>
          <a:p>
            <a:r>
              <a:rPr lang="en-US" smtClean="0"/>
              <a:t>Note: Optimal </a:t>
            </a:r>
            <a:r>
              <a:rPr lang="en-US"/>
              <a:t>p</a:t>
            </a:r>
            <a:r>
              <a:rPr lang="en-US" smtClean="0"/>
              <a:t>enalty assumes 30% detection, 80% conviction probability.</a:t>
            </a:r>
            <a:endParaRPr lang="en-US"/>
          </a:p>
        </p:txBody>
      </p:sp>
    </p:spTree>
    <p:extLst>
      <p:ext uri="{BB962C8B-B14F-4D97-AF65-F5344CB8AC3E}">
        <p14:creationId xmlns:p14="http://schemas.microsoft.com/office/powerpoint/2010/main" val="1589962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CUTS DELHI  MAR 1 2017 </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itle 2"/>
          <p:cNvSpPr>
            <a:spLocks noGrp="1"/>
          </p:cNvSpPr>
          <p:nvPr>
            <p:ph type="title"/>
          </p:nvPr>
        </p:nvSpPr>
        <p:spPr/>
        <p:txBody>
          <a:bodyPr>
            <a:normAutofit fontScale="90000"/>
          </a:bodyPr>
          <a:lstStyle/>
          <a:p>
            <a:r>
              <a:rPr lang="en-US" smtClean="0"/>
              <a:t> Cumulative Corporate Penalties,                              Regions or Jurisdictions, Semi-Decades</a:t>
            </a:r>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056797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8003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Why </a:t>
            </a:r>
            <a:r>
              <a:rPr lang="en-US" b="1" smtClean="0"/>
              <a:t>Over-Deterrence</a:t>
            </a:r>
            <a:r>
              <a:rPr lang="en-US" smtClean="0"/>
              <a:t> is Rare</a:t>
            </a:r>
            <a:endParaRPr lang="en-US"/>
          </a:p>
        </p:txBody>
      </p:sp>
      <p:sp>
        <p:nvSpPr>
          <p:cNvPr id="3" name="Content Placeholder 2"/>
          <p:cNvSpPr>
            <a:spLocks noGrp="1"/>
          </p:cNvSpPr>
          <p:nvPr>
            <p:ph idx="1"/>
          </p:nvPr>
        </p:nvSpPr>
        <p:spPr/>
        <p:txBody>
          <a:bodyPr/>
          <a:lstStyle/>
          <a:p>
            <a:r>
              <a:rPr lang="en-US" smtClean="0"/>
              <a:t>Attorney anecdotes do not give numbers </a:t>
            </a:r>
          </a:p>
          <a:p>
            <a:r>
              <a:rPr lang="en-US" b="1" smtClean="0"/>
              <a:t>Serial collusion </a:t>
            </a:r>
            <a:r>
              <a:rPr lang="en-US" smtClean="0"/>
              <a:t>and recidivism is high.</a:t>
            </a:r>
          </a:p>
          <a:p>
            <a:r>
              <a:rPr lang="en-US" b="1" smtClean="0"/>
              <a:t>Affected commerce </a:t>
            </a:r>
            <a:r>
              <a:rPr lang="en-US" smtClean="0"/>
              <a:t>is typically too low.</a:t>
            </a:r>
          </a:p>
          <a:p>
            <a:r>
              <a:rPr lang="en-US" b="1" smtClean="0"/>
              <a:t>Prejudgment interest </a:t>
            </a:r>
            <a:r>
              <a:rPr lang="en-US" smtClean="0"/>
              <a:t>is rarely rewarded, which longevity, slow decisions exacerbate.</a:t>
            </a:r>
          </a:p>
          <a:p>
            <a:r>
              <a:rPr lang="en-US" smtClean="0"/>
              <a:t>No compensation for </a:t>
            </a:r>
            <a:r>
              <a:rPr lang="en-US" b="1" smtClean="0"/>
              <a:t>dead-weight losses</a:t>
            </a:r>
          </a:p>
          <a:p>
            <a:r>
              <a:rPr lang="en-US" smtClean="0"/>
              <a:t>Anecdotes are </a:t>
            </a:r>
            <a:r>
              <a:rPr lang="en-US" b="1" i="1" smtClean="0"/>
              <a:t>ex post</a:t>
            </a:r>
            <a:r>
              <a:rPr lang="en-US" smtClean="0"/>
              <a:t>: fail to consider low probabilities of detection and conviction</a:t>
            </a:r>
          </a:p>
          <a:p>
            <a:endParaRPr lang="en-US"/>
          </a:p>
        </p:txBody>
      </p:sp>
      <p:sp>
        <p:nvSpPr>
          <p:cNvPr id="4" name="Footer Placeholder 3"/>
          <p:cNvSpPr>
            <a:spLocks noGrp="1"/>
          </p:cNvSpPr>
          <p:nvPr>
            <p:ph type="ftr" sz="quarter" idx="11"/>
          </p:nvPr>
        </p:nvSpPr>
        <p:spPr/>
        <p:txBody>
          <a:bodyPr/>
          <a:lstStyle/>
          <a:p>
            <a:r>
              <a:rPr lang="en-US" smtClean="0"/>
              <a:t>J M CONNOR   CUTS DELHI  MAR 1 2017 </a:t>
            </a:r>
            <a:endParaRPr lang="en-US"/>
          </a:p>
        </p:txBody>
      </p:sp>
    </p:spTree>
    <p:extLst>
      <p:ext uri="{BB962C8B-B14F-4D97-AF65-F5344CB8AC3E}">
        <p14:creationId xmlns:p14="http://schemas.microsoft.com/office/powerpoint/2010/main" val="128039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GLOBAL CARTELS REQUIRE COORINATED, GLOBAL ENFORCEMENT</a:t>
            </a:r>
            <a:endParaRPr lang="en-US" sz="3600" b="1" dirty="0"/>
          </a:p>
        </p:txBody>
      </p:sp>
      <p:sp>
        <p:nvSpPr>
          <p:cNvPr id="3" name="Content Placeholder 2"/>
          <p:cNvSpPr>
            <a:spLocks noGrp="1"/>
          </p:cNvSpPr>
          <p:nvPr>
            <p:ph idx="1"/>
          </p:nvPr>
        </p:nvSpPr>
        <p:spPr/>
        <p:txBody>
          <a:bodyPr/>
          <a:lstStyle/>
          <a:p>
            <a:r>
              <a:rPr lang="en-US" dirty="0" smtClean="0">
                <a:solidFill>
                  <a:srgbClr val="1134F1"/>
                </a:solidFill>
              </a:rPr>
              <a:t>Joint multinational raids are necessary to avoid destruction of evidence, but are seldom</a:t>
            </a:r>
          </a:p>
          <a:p>
            <a:r>
              <a:rPr lang="en-US" dirty="0" smtClean="0">
                <a:solidFill>
                  <a:srgbClr val="1134F1"/>
                </a:solidFill>
              </a:rPr>
              <a:t>Sharing information across authorities helps.</a:t>
            </a:r>
          </a:p>
          <a:p>
            <a:r>
              <a:rPr lang="en-US" dirty="0" smtClean="0">
                <a:solidFill>
                  <a:srgbClr val="1134F1"/>
                </a:solidFill>
              </a:rPr>
              <a:t>Basing fines on jurisdictional affected commerce avoids double-jeopardy problem.</a:t>
            </a:r>
          </a:p>
          <a:p>
            <a:r>
              <a:rPr lang="en-US" dirty="0" smtClean="0">
                <a:solidFill>
                  <a:srgbClr val="1134F1"/>
                </a:solidFill>
              </a:rPr>
              <a:t>The Intl. Competition Network (ICN) creates personal ties among enforcers.</a:t>
            </a:r>
            <a:endParaRPr lang="en-US" dirty="0">
              <a:solidFill>
                <a:srgbClr val="1134F1"/>
              </a:solidFill>
            </a:endParaRPr>
          </a:p>
        </p:txBody>
      </p:sp>
      <p:sp>
        <p:nvSpPr>
          <p:cNvPr id="4" name="Footer Placeholder 3"/>
          <p:cNvSpPr>
            <a:spLocks noGrp="1"/>
          </p:cNvSpPr>
          <p:nvPr>
            <p:ph type="ftr" sz="quarter" idx="11"/>
          </p:nvPr>
        </p:nvSpPr>
        <p:spPr/>
        <p:txBody>
          <a:bodyPr/>
          <a:lstStyle/>
          <a:p>
            <a:r>
              <a:rPr lang="en-US" dirty="0" smtClean="0"/>
              <a:t>J M CONNOR   CUTS DELHI  MAR 1 2017 </a:t>
            </a:r>
            <a:endParaRPr lang="en-US" dirty="0"/>
          </a:p>
        </p:txBody>
      </p:sp>
    </p:spTree>
    <p:extLst>
      <p:ext uri="{BB962C8B-B14F-4D97-AF65-F5344CB8AC3E}">
        <p14:creationId xmlns:p14="http://schemas.microsoft.com/office/powerpoint/2010/main" val="999494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SUPERCARTELS A GROWING PROBLEM</a:t>
            </a:r>
            <a:endParaRPr lang="en-US" b="1" dirty="0"/>
          </a:p>
        </p:txBody>
      </p:sp>
      <p:sp>
        <p:nvSpPr>
          <p:cNvPr id="3" name="Content Placeholder 2"/>
          <p:cNvSpPr>
            <a:spLocks noGrp="1"/>
          </p:cNvSpPr>
          <p:nvPr>
            <p:ph idx="1"/>
          </p:nvPr>
        </p:nvSpPr>
        <p:spPr/>
        <p:txBody>
          <a:bodyPr/>
          <a:lstStyle/>
          <a:p>
            <a:r>
              <a:rPr lang="en-US" i="1" dirty="0" smtClean="0"/>
              <a:t>Vitamins</a:t>
            </a:r>
            <a:r>
              <a:rPr lang="en-US" dirty="0" smtClean="0"/>
              <a:t> the first? Now 70 </a:t>
            </a:r>
            <a:r>
              <a:rPr lang="en-US" i="1" dirty="0" smtClean="0"/>
              <a:t>Auto Parts </a:t>
            </a:r>
            <a:r>
              <a:rPr lang="en-US" dirty="0" smtClean="0"/>
              <a:t>and 11 </a:t>
            </a:r>
            <a:r>
              <a:rPr lang="en-US" i="1" dirty="0" smtClean="0"/>
              <a:t>Currency Exchanges </a:t>
            </a:r>
            <a:r>
              <a:rPr lang="en-US" dirty="0" smtClean="0"/>
              <a:t>cases ($25 bil. penalties):</a:t>
            </a:r>
          </a:p>
          <a:p>
            <a:endParaRPr lang="en-US" i="1" dirty="0" smtClean="0"/>
          </a:p>
          <a:p>
            <a:endParaRPr lang="en-US" i="1" dirty="0"/>
          </a:p>
        </p:txBody>
      </p:sp>
      <p:pic>
        <p:nvPicPr>
          <p:cNvPr id="11" name="Picture 10"/>
          <p:cNvPicPr>
            <a:picLocks noChangeAspect="1"/>
          </p:cNvPicPr>
          <p:nvPr/>
        </p:nvPicPr>
        <p:blipFill>
          <a:blip r:embed="rId3"/>
          <a:stretch>
            <a:fillRect/>
          </a:stretch>
        </p:blipFill>
        <p:spPr>
          <a:xfrm>
            <a:off x="990600" y="2805111"/>
            <a:ext cx="3810000" cy="3429001"/>
          </a:xfrm>
          <a:prstGeom prst="rect">
            <a:avLst/>
          </a:prstGeom>
        </p:spPr>
      </p:pic>
      <p:pic>
        <p:nvPicPr>
          <p:cNvPr id="12" name="Picture 11"/>
          <p:cNvPicPr>
            <a:picLocks noChangeAspect="1"/>
          </p:cNvPicPr>
          <p:nvPr/>
        </p:nvPicPr>
        <p:blipFill>
          <a:blip r:embed="rId4"/>
          <a:stretch>
            <a:fillRect/>
          </a:stretch>
        </p:blipFill>
        <p:spPr>
          <a:xfrm>
            <a:off x="4800600" y="2819399"/>
            <a:ext cx="1066800" cy="3414713"/>
          </a:xfrm>
          <a:prstGeom prst="rect">
            <a:avLst/>
          </a:prstGeom>
        </p:spPr>
      </p:pic>
      <p:pic>
        <p:nvPicPr>
          <p:cNvPr id="13" name="Picture 12"/>
          <p:cNvPicPr>
            <a:picLocks noChangeAspect="1"/>
          </p:cNvPicPr>
          <p:nvPr/>
        </p:nvPicPr>
        <p:blipFill>
          <a:blip r:embed="rId5"/>
          <a:stretch>
            <a:fillRect/>
          </a:stretch>
        </p:blipFill>
        <p:spPr>
          <a:xfrm>
            <a:off x="6096000" y="2819399"/>
            <a:ext cx="1295400" cy="3306762"/>
          </a:xfrm>
          <a:prstGeom prst="rect">
            <a:avLst/>
          </a:prstGeom>
        </p:spPr>
      </p:pic>
      <p:pic>
        <p:nvPicPr>
          <p:cNvPr id="14" name="Picture 13"/>
          <p:cNvPicPr>
            <a:picLocks noChangeAspect="1"/>
          </p:cNvPicPr>
          <p:nvPr/>
        </p:nvPicPr>
        <p:blipFill>
          <a:blip r:embed="rId6"/>
          <a:stretch>
            <a:fillRect/>
          </a:stretch>
        </p:blipFill>
        <p:spPr>
          <a:xfrm>
            <a:off x="5943600" y="6126162"/>
            <a:ext cx="1447800" cy="427038"/>
          </a:xfrm>
          <a:prstGeom prst="rect">
            <a:avLst/>
          </a:prstGeom>
        </p:spPr>
      </p:pic>
      <p:sp>
        <p:nvSpPr>
          <p:cNvPr id="4" name="Footer Placeholder 3"/>
          <p:cNvSpPr>
            <a:spLocks noGrp="1"/>
          </p:cNvSpPr>
          <p:nvPr>
            <p:ph type="ftr" sz="quarter" idx="11"/>
          </p:nvPr>
        </p:nvSpPr>
        <p:spPr/>
        <p:txBody>
          <a:bodyPr/>
          <a:lstStyle/>
          <a:p>
            <a:r>
              <a:rPr lang="en-US" smtClean="0"/>
              <a:t>J M CONNOR   CUTS DELHI  MAR 1 2017 </a:t>
            </a:r>
            <a:endParaRPr lang="en-US"/>
          </a:p>
        </p:txBody>
      </p:sp>
    </p:spTree>
    <p:extLst>
      <p:ext uri="{BB962C8B-B14F-4D97-AF65-F5344CB8AC3E}">
        <p14:creationId xmlns:p14="http://schemas.microsoft.com/office/powerpoint/2010/main" val="192424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smtClean="0">
                <a:solidFill>
                  <a:srgbClr val="FF0066"/>
                </a:solidFill>
              </a:rPr>
              <a:t> Trend</a:t>
            </a:r>
            <a:r>
              <a:rPr lang="en-US" sz="3600" smtClean="0">
                <a:solidFill>
                  <a:srgbClr val="FF0066"/>
                </a:solidFill>
              </a:rPr>
              <a:t> </a:t>
            </a:r>
            <a:r>
              <a:rPr lang="en-US" sz="3600" smtClean="0"/>
              <a:t>in Cumulative Penalties                 Projected to Reach $280 billion by 2022</a:t>
            </a:r>
            <a:endParaRPr lang="en-US" sz="3600"/>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3064675649"/>
              </p:ext>
            </p:extLst>
          </p:nvPr>
        </p:nvGraphicFramePr>
        <p:xfrm>
          <a:off x="457200" y="1600200"/>
          <a:ext cx="8229600" cy="4343399"/>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p:txBody>
          <a:bodyPr/>
          <a:lstStyle/>
          <a:p>
            <a:pPr>
              <a:defRPr/>
            </a:pPr>
            <a:r>
              <a:rPr lang="es-ES" smtClean="0"/>
              <a:t>J M CONNOR   CUTS DELHI  MAR 1 2017 </a:t>
            </a:r>
            <a:endParaRPr lang="en-US"/>
          </a:p>
        </p:txBody>
      </p:sp>
    </p:spTree>
    <p:extLst>
      <p:ext uri="{BB962C8B-B14F-4D97-AF65-F5344CB8AC3E}">
        <p14:creationId xmlns:p14="http://schemas.microsoft.com/office/powerpoint/2010/main" val="2568929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sz="3600" b="1" smtClean="0">
                <a:solidFill>
                  <a:schemeClr val="tx2"/>
                </a:solidFill>
              </a:rPr>
              <a:t> </a:t>
            </a:r>
            <a:r>
              <a:rPr lang="en-US" sz="3600" b="1" smtClean="0">
                <a:solidFill>
                  <a:srgbClr val="0000FF"/>
                </a:solidFill>
              </a:rPr>
              <a:t>Number of Antitrust Jurisdictions </a:t>
            </a:r>
            <a:r>
              <a:rPr lang="en-US" sz="3600" smtClean="0"/>
              <a:t>Prosecuting International Cartels Is Climbing</a:t>
            </a:r>
            <a:endParaRPr lang="en-US"/>
          </a:p>
        </p:txBody>
      </p:sp>
      <p:graphicFrame>
        <p:nvGraphicFramePr>
          <p:cNvPr id="4" name="Chart Placeholder 3"/>
          <p:cNvGraphicFramePr>
            <a:graphicFrameLocks noGrp="1"/>
          </p:cNvGraphicFramePr>
          <p:nvPr>
            <p:ph type="chart" idx="1"/>
            <p:extLst/>
          </p:nvPr>
        </p:nvGraphicFramePr>
        <p:xfrm>
          <a:off x="1066800" y="1600201"/>
          <a:ext cx="7620000" cy="44957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rot="16200000">
            <a:off x="-545329" y="3571846"/>
            <a:ext cx="2971802" cy="400110"/>
          </a:xfrm>
          <a:prstGeom prst="rect">
            <a:avLst/>
          </a:prstGeom>
          <a:noFill/>
        </p:spPr>
        <p:txBody>
          <a:bodyPr wrap="square" rtlCol="0">
            <a:spAutoFit/>
          </a:bodyPr>
          <a:lstStyle/>
          <a:p>
            <a:r>
              <a:rPr lang="en-US" sz="2000" smtClean="0"/>
              <a:t>Number of Jurisdictions</a:t>
            </a:r>
            <a:endParaRPr lang="en-US" sz="2000"/>
          </a:p>
        </p:txBody>
      </p:sp>
      <p:sp>
        <p:nvSpPr>
          <p:cNvPr id="6" name="TextBox 5"/>
          <p:cNvSpPr txBox="1"/>
          <p:nvPr/>
        </p:nvSpPr>
        <p:spPr>
          <a:xfrm>
            <a:off x="2971800" y="6096000"/>
            <a:ext cx="3581400" cy="400110"/>
          </a:xfrm>
          <a:prstGeom prst="rect">
            <a:avLst/>
          </a:prstGeom>
          <a:noFill/>
        </p:spPr>
        <p:txBody>
          <a:bodyPr wrap="square" rtlCol="0">
            <a:spAutoFit/>
          </a:bodyPr>
          <a:lstStyle/>
          <a:p>
            <a:pPr algn="ctr"/>
            <a:r>
              <a:rPr lang="en-US" sz="2000" smtClean="0"/>
              <a:t>Year cartel was investigated</a:t>
            </a:r>
            <a:endParaRPr lang="en-US" sz="2000"/>
          </a:p>
        </p:txBody>
      </p:sp>
      <p:sp>
        <p:nvSpPr>
          <p:cNvPr id="9" name="Footer Placeholder 8"/>
          <p:cNvSpPr>
            <a:spLocks noGrp="1"/>
          </p:cNvSpPr>
          <p:nvPr>
            <p:ph type="ftr" sz="quarter" idx="11"/>
          </p:nvPr>
        </p:nvSpPr>
        <p:spPr/>
        <p:txBody>
          <a:bodyPr/>
          <a:lstStyle/>
          <a:p>
            <a:pPr>
              <a:defRPr/>
            </a:pPr>
            <a:r>
              <a:rPr lang="es-ES" smtClean="0"/>
              <a:t>J M CONNOR   CUTS DELHI  MAR 1 2017 </a:t>
            </a:r>
            <a:endParaRPr lang="en-US"/>
          </a:p>
        </p:txBody>
      </p:sp>
    </p:spTree>
    <p:extLst>
      <p:ext uri="{BB962C8B-B14F-4D97-AF65-F5344CB8AC3E}">
        <p14:creationId xmlns:p14="http://schemas.microsoft.com/office/powerpoint/2010/main" val="171247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smtClean="0"/>
              <a:t>  Intl. Cartel Fines Imposed by</a:t>
            </a:r>
            <a:r>
              <a:rPr lang="en-US" sz="3600" smtClean="0">
                <a:solidFill>
                  <a:schemeClr val="accent5"/>
                </a:solidFill>
              </a:rPr>
              <a:t> </a:t>
            </a:r>
            <a:r>
              <a:rPr lang="en-US" sz="3600" b="1" smtClean="0">
                <a:solidFill>
                  <a:schemeClr val="accent5"/>
                </a:solidFill>
              </a:rPr>
              <a:t>NCAs</a:t>
            </a:r>
            <a:r>
              <a:rPr lang="en-US" sz="3600" smtClean="0">
                <a:solidFill>
                  <a:schemeClr val="accent5"/>
                </a:solidFill>
              </a:rPr>
              <a:t> </a:t>
            </a:r>
            <a:r>
              <a:rPr lang="en-US" sz="3600" smtClean="0"/>
              <a:t/>
            </a:r>
            <a:br>
              <a:rPr lang="en-US" sz="3600" smtClean="0"/>
            </a:br>
            <a:r>
              <a:rPr lang="en-US" sz="3600" smtClean="0"/>
              <a:t>(EU’s National Authorities) 1989-July 2016</a:t>
            </a:r>
            <a:endParaRPr lang="en-US" sz="3600"/>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1741752517"/>
              </p:ext>
            </p:extLst>
          </p:nvPr>
        </p:nvGraphicFramePr>
        <p:xfrm>
          <a:off x="1295400" y="1447800"/>
          <a:ext cx="7391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124199" y="6019800"/>
            <a:ext cx="2743201" cy="369332"/>
          </a:xfrm>
          <a:prstGeom prst="rect">
            <a:avLst/>
          </a:prstGeom>
          <a:noFill/>
        </p:spPr>
        <p:txBody>
          <a:bodyPr wrap="square" rtlCol="0">
            <a:spAutoFit/>
          </a:bodyPr>
          <a:lstStyle/>
          <a:p>
            <a:r>
              <a:rPr lang="en-US" smtClean="0"/>
              <a:t>Year of Decision</a:t>
            </a:r>
            <a:endParaRPr lang="en-US"/>
          </a:p>
        </p:txBody>
      </p:sp>
      <p:sp>
        <p:nvSpPr>
          <p:cNvPr id="8" name="Footer Placeholder 7"/>
          <p:cNvSpPr>
            <a:spLocks noGrp="1"/>
          </p:cNvSpPr>
          <p:nvPr>
            <p:ph type="ftr" sz="quarter" idx="11"/>
          </p:nvPr>
        </p:nvSpPr>
        <p:spPr/>
        <p:txBody>
          <a:bodyPr/>
          <a:lstStyle/>
          <a:p>
            <a:pPr>
              <a:defRPr/>
            </a:pPr>
            <a:r>
              <a:rPr lang="es-ES" smtClean="0"/>
              <a:t>J M CONNOR   CUTS DELHI  MAR 1 2017 </a:t>
            </a:r>
            <a:endParaRPr lang="en-US"/>
          </a:p>
        </p:txBody>
      </p:sp>
      <p:sp>
        <p:nvSpPr>
          <p:cNvPr id="3" name="TextBox 2"/>
          <p:cNvSpPr txBox="1"/>
          <p:nvPr/>
        </p:nvSpPr>
        <p:spPr>
          <a:xfrm rot="16200000">
            <a:off x="586353" y="3396734"/>
            <a:ext cx="1219200" cy="369332"/>
          </a:xfrm>
          <a:prstGeom prst="rect">
            <a:avLst/>
          </a:prstGeom>
          <a:noFill/>
        </p:spPr>
        <p:txBody>
          <a:bodyPr wrap="square" rtlCol="0">
            <a:spAutoFit/>
          </a:bodyPr>
          <a:lstStyle/>
          <a:p>
            <a:r>
              <a:rPr lang="en-US" smtClean="0"/>
              <a:t>$ billions</a:t>
            </a:r>
            <a:endParaRPr lang="en-US"/>
          </a:p>
        </p:txBody>
      </p:sp>
    </p:spTree>
    <p:extLst>
      <p:ext uri="{BB962C8B-B14F-4D97-AF65-F5344CB8AC3E}">
        <p14:creationId xmlns:p14="http://schemas.microsoft.com/office/powerpoint/2010/main" val="176311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noFill/>
        </p:spPr>
        <p:txBody>
          <a:bodyPr>
            <a:noAutofit/>
          </a:bodyPr>
          <a:lstStyle/>
          <a:p>
            <a:r>
              <a:rPr lang="en-US" smtClean="0"/>
              <a:t> Total </a:t>
            </a:r>
            <a:r>
              <a:rPr lang="en-US" b="1" smtClean="0">
                <a:solidFill>
                  <a:srgbClr val="10CE9C"/>
                </a:solidFill>
              </a:rPr>
              <a:t>Fines </a:t>
            </a:r>
            <a:r>
              <a:rPr lang="en-US" b="1">
                <a:solidFill>
                  <a:srgbClr val="10CE9C"/>
                </a:solidFill>
              </a:rPr>
              <a:t>in ROW</a:t>
            </a:r>
            <a:r>
              <a:rPr lang="en-US"/>
              <a:t> Exploding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9234002"/>
              </p:ext>
            </p:extLst>
          </p:nvPr>
        </p:nvGraphicFramePr>
        <p:xfrm>
          <a:off x="1371600" y="1219200"/>
          <a:ext cx="7315200" cy="4906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733800" y="6096000"/>
            <a:ext cx="2666999" cy="369332"/>
          </a:xfrm>
          <a:prstGeom prst="rect">
            <a:avLst/>
          </a:prstGeom>
          <a:noFill/>
        </p:spPr>
        <p:txBody>
          <a:bodyPr wrap="square" rtlCol="0">
            <a:spAutoFit/>
          </a:bodyPr>
          <a:lstStyle/>
          <a:p>
            <a:r>
              <a:rPr lang="en-US" smtClean="0"/>
              <a:t>Year </a:t>
            </a:r>
            <a:r>
              <a:rPr lang="en-US"/>
              <a:t>Cartel </a:t>
            </a:r>
            <a:r>
              <a:rPr lang="en-US" i="1"/>
              <a:t>Penalized</a:t>
            </a:r>
            <a:r>
              <a:rPr lang="en-US"/>
              <a:t> </a:t>
            </a:r>
          </a:p>
        </p:txBody>
      </p:sp>
      <p:sp>
        <p:nvSpPr>
          <p:cNvPr id="8" name="Footer Placeholder 7"/>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CUTS DELHI  MAR 1 2017 </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extBox 2"/>
          <p:cNvSpPr txBox="1"/>
          <p:nvPr/>
        </p:nvSpPr>
        <p:spPr>
          <a:xfrm rot="16200000">
            <a:off x="350003" y="3511034"/>
            <a:ext cx="1295401" cy="369332"/>
          </a:xfrm>
          <a:prstGeom prst="rect">
            <a:avLst/>
          </a:prstGeom>
          <a:noFill/>
        </p:spPr>
        <p:txBody>
          <a:bodyPr wrap="square" rtlCol="0">
            <a:spAutoFit/>
          </a:bodyPr>
          <a:lstStyle/>
          <a:p>
            <a:r>
              <a:rPr lang="en-US" smtClean="0"/>
              <a:t>$ billion</a:t>
            </a:r>
            <a:endParaRPr lang="en-US"/>
          </a:p>
        </p:txBody>
      </p:sp>
      <p:sp>
        <p:nvSpPr>
          <p:cNvPr id="9" name="TextBox 8"/>
          <p:cNvSpPr txBox="1"/>
          <p:nvPr/>
        </p:nvSpPr>
        <p:spPr>
          <a:xfrm>
            <a:off x="2743200" y="1815681"/>
            <a:ext cx="2895599" cy="461665"/>
          </a:xfrm>
          <a:prstGeom prst="rect">
            <a:avLst/>
          </a:prstGeom>
          <a:noFill/>
        </p:spPr>
        <p:txBody>
          <a:bodyPr wrap="square" rtlCol="0">
            <a:spAutoFit/>
          </a:bodyPr>
          <a:lstStyle/>
          <a:p>
            <a:r>
              <a:rPr lang="en-US" sz="2400" smtClean="0"/>
              <a:t>Total $17.5 billion</a:t>
            </a:r>
            <a:endParaRPr lang="en-US" sz="2400"/>
          </a:p>
        </p:txBody>
      </p:sp>
    </p:spTree>
    <p:extLst>
      <p:ext uri="{BB962C8B-B14F-4D97-AF65-F5344CB8AC3E}">
        <p14:creationId xmlns:p14="http://schemas.microsoft.com/office/powerpoint/2010/main" val="30158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a:t>
            </a:r>
            <a:r>
              <a:rPr lang="en-US" b="1" dirty="0" smtClean="0">
                <a:solidFill>
                  <a:srgbClr val="0070C0"/>
                </a:solidFill>
              </a:rPr>
              <a:t>CAR</a:t>
            </a:r>
            <a:r>
              <a:rPr lang="en-US" b="1" dirty="0" smtClean="0">
                <a:solidFill>
                  <a:schemeClr val="accent2">
                    <a:lumMod val="75000"/>
                  </a:schemeClr>
                </a:solidFill>
              </a:rPr>
              <a:t>TEL</a:t>
            </a:r>
            <a:r>
              <a:rPr lang="en-US" b="1" dirty="0" smtClean="0"/>
              <a:t> </a:t>
            </a:r>
            <a:r>
              <a:rPr lang="en-US" b="1" dirty="0" smtClean="0">
                <a:solidFill>
                  <a:schemeClr val="accent3"/>
                </a:solidFill>
              </a:rPr>
              <a:t>AMNES</a:t>
            </a:r>
            <a:r>
              <a:rPr lang="en-US" b="1" dirty="0" smtClean="0">
                <a:solidFill>
                  <a:srgbClr val="7030A0"/>
                </a:solidFill>
              </a:rPr>
              <a:t>TIES</a:t>
            </a:r>
            <a:r>
              <a:rPr lang="en-US" b="1" dirty="0" smtClean="0">
                <a:solidFill>
                  <a:srgbClr val="92D050"/>
                </a:solidFill>
              </a:rPr>
              <a:t> </a:t>
            </a:r>
            <a:r>
              <a:rPr lang="en-US" dirty="0" smtClean="0"/>
              <a:t>Rising and Spreading across Jurisdictions</a:t>
            </a:r>
            <a:endParaRPr lang="en-US" b="1" dirty="0"/>
          </a:p>
        </p:txBody>
      </p:sp>
      <p:graphicFrame>
        <p:nvGraphicFramePr>
          <p:cNvPr id="7" name="Chart Placeholder 6"/>
          <p:cNvGraphicFramePr>
            <a:graphicFrameLocks noGrp="1"/>
          </p:cNvGraphicFramePr>
          <p:nvPr>
            <p:ph type="chart"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pPr>
              <a:defRPr/>
            </a:pPr>
            <a:r>
              <a:rPr lang="en-US" smtClean="0"/>
              <a:t>Mar 5, 2016</a:t>
            </a:r>
            <a:endParaRPr lang="en-US" dirty="0"/>
          </a:p>
        </p:txBody>
      </p:sp>
      <p:sp>
        <p:nvSpPr>
          <p:cNvPr id="5" name="Footer Placeholder 4"/>
          <p:cNvSpPr>
            <a:spLocks noGrp="1"/>
          </p:cNvSpPr>
          <p:nvPr>
            <p:ph type="ftr" sz="quarter" idx="11"/>
          </p:nvPr>
        </p:nvSpPr>
        <p:spPr/>
        <p:txBody>
          <a:bodyPr/>
          <a:lstStyle/>
          <a:p>
            <a:pPr>
              <a:defRPr/>
            </a:pPr>
            <a:r>
              <a:rPr lang="es-ES" dirty="0" smtClean="0"/>
              <a:t>J M Connor, Purdue U.</a:t>
            </a:r>
            <a:endParaRPr lang="en-US" dirty="0"/>
          </a:p>
        </p:txBody>
      </p:sp>
      <p:sp>
        <p:nvSpPr>
          <p:cNvPr id="6" name="Slide Number Placeholder 5"/>
          <p:cNvSpPr>
            <a:spLocks noGrp="1"/>
          </p:cNvSpPr>
          <p:nvPr>
            <p:ph type="sldNum" sz="quarter" idx="12"/>
          </p:nvPr>
        </p:nvSpPr>
        <p:spPr/>
        <p:txBody>
          <a:bodyPr/>
          <a:lstStyle/>
          <a:p>
            <a:pPr>
              <a:defRPr/>
            </a:pPr>
            <a:fld id="{0F272D48-D2AC-4710-BD8C-6ABF93ED0F9A}" type="slidenum">
              <a:rPr lang="en-US" smtClean="0"/>
              <a:pPr>
                <a:defRPr/>
              </a:pPr>
              <a:t>7</a:t>
            </a:fld>
            <a:endParaRPr lang="en-US" dirty="0"/>
          </a:p>
        </p:txBody>
      </p:sp>
      <p:sp>
        <p:nvSpPr>
          <p:cNvPr id="8" name="TextBox 7"/>
          <p:cNvSpPr txBox="1"/>
          <p:nvPr/>
        </p:nvSpPr>
        <p:spPr>
          <a:xfrm>
            <a:off x="2743200" y="6096000"/>
            <a:ext cx="3429000" cy="369332"/>
          </a:xfrm>
          <a:prstGeom prst="rect">
            <a:avLst/>
          </a:prstGeom>
          <a:noFill/>
        </p:spPr>
        <p:txBody>
          <a:bodyPr wrap="square" rtlCol="0">
            <a:spAutoFit/>
          </a:bodyPr>
          <a:lstStyle/>
          <a:p>
            <a:r>
              <a:rPr lang="en-US" dirty="0" smtClean="0"/>
              <a:t>Year First Participant Fined</a:t>
            </a:r>
            <a:endParaRPr lang="en-US" dirty="0"/>
          </a:p>
        </p:txBody>
      </p:sp>
    </p:spTree>
    <p:extLst>
      <p:ext uri="{BB962C8B-B14F-4D97-AF65-F5344CB8AC3E}">
        <p14:creationId xmlns:p14="http://schemas.microsoft.com/office/powerpoint/2010/main" val="136652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sz="4000" b="1" smtClean="0">
                <a:solidFill>
                  <a:srgbClr val="10CE9C"/>
                </a:solidFill>
              </a:rPr>
              <a:t>Average Size of Fines per Decision </a:t>
            </a:r>
            <a:r>
              <a:rPr lang="en-US" sz="4000" b="1" smtClean="0">
                <a:solidFill>
                  <a:schemeClr val="tx2"/>
                </a:solidFill>
              </a:rPr>
              <a:t>Rising</a:t>
            </a:r>
            <a:r>
              <a:rPr lang="en-US" sz="4000" b="1">
                <a:solidFill>
                  <a:schemeClr val="tx2"/>
                </a:solidFill>
              </a:rPr>
              <a:t> in ROW</a:t>
            </a:r>
          </a:p>
        </p:txBody>
      </p:sp>
      <p:graphicFrame>
        <p:nvGraphicFramePr>
          <p:cNvPr id="4" name="Content Placeholder 3"/>
          <p:cNvGraphicFramePr>
            <a:graphicFrameLocks noGrp="1"/>
          </p:cNvGraphicFramePr>
          <p:nvPr>
            <p:ph idx="1"/>
            <p:extLst/>
          </p:nvPr>
        </p:nvGraphicFramePr>
        <p:xfrm>
          <a:off x="990600" y="1600200"/>
          <a:ext cx="7696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124200" y="6096000"/>
            <a:ext cx="3124200" cy="369332"/>
          </a:xfrm>
          <a:prstGeom prst="rect">
            <a:avLst/>
          </a:prstGeom>
          <a:noFill/>
        </p:spPr>
        <p:txBody>
          <a:bodyPr wrap="square" rtlCol="0">
            <a:spAutoFit/>
          </a:bodyPr>
          <a:lstStyle/>
          <a:p>
            <a:r>
              <a:rPr lang="en-US" smtClean="0"/>
              <a:t>Average Year Cartel </a:t>
            </a:r>
            <a:r>
              <a:rPr lang="en-US" i="1" smtClean="0"/>
              <a:t>Penalized</a:t>
            </a:r>
            <a:r>
              <a:rPr lang="en-US" smtClean="0"/>
              <a:t> </a:t>
            </a:r>
            <a:endParaRPr lang="en-US"/>
          </a:p>
        </p:txBody>
      </p:sp>
      <p:sp>
        <p:nvSpPr>
          <p:cNvPr id="6" name="Date Placeholder 5"/>
          <p:cNvSpPr>
            <a:spLocks noGrp="1"/>
          </p:cNvSpPr>
          <p:nvPr>
            <p:ph type="dt" sz="half" idx="10"/>
          </p:nvPr>
        </p:nvSpPr>
        <p:spPr/>
        <p:txBody>
          <a:bodyPr/>
          <a:lstStyle/>
          <a:p>
            <a:r>
              <a:rPr lang="en-US" smtClean="0"/>
              <a:t>Mar 5, 2016</a:t>
            </a:r>
            <a:endParaRPr lang="en-US"/>
          </a:p>
        </p:txBody>
      </p:sp>
      <p:sp>
        <p:nvSpPr>
          <p:cNvPr id="7" name="Slide Number Placeholder 6"/>
          <p:cNvSpPr>
            <a:spLocks noGrp="1"/>
          </p:cNvSpPr>
          <p:nvPr>
            <p:ph type="sldNum" sz="quarter" idx="12"/>
          </p:nvPr>
        </p:nvSpPr>
        <p:spPr/>
        <p:txBody>
          <a:bodyPr/>
          <a:lstStyle/>
          <a:p>
            <a:fld id="{F11A0210-430F-401A-88DB-3E84F2F46565}" type="slidenum">
              <a:rPr lang="en-US" smtClean="0"/>
              <a:pPr/>
              <a:t>8</a:t>
            </a:fld>
            <a:endParaRPr lang="en-US"/>
          </a:p>
        </p:txBody>
      </p:sp>
      <p:sp>
        <p:nvSpPr>
          <p:cNvPr id="8" name="Footer Placeholder 7"/>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Purdue U.</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extBox 2"/>
          <p:cNvSpPr txBox="1"/>
          <p:nvPr/>
        </p:nvSpPr>
        <p:spPr>
          <a:xfrm rot="16200000">
            <a:off x="114300" y="3511034"/>
            <a:ext cx="1295400" cy="369332"/>
          </a:xfrm>
          <a:prstGeom prst="rect">
            <a:avLst/>
          </a:prstGeom>
          <a:noFill/>
        </p:spPr>
        <p:txBody>
          <a:bodyPr wrap="square" rtlCol="0">
            <a:spAutoFit/>
          </a:bodyPr>
          <a:lstStyle/>
          <a:p>
            <a:r>
              <a:rPr lang="en-US" smtClean="0"/>
              <a:t>$ Million</a:t>
            </a:r>
            <a:endParaRPr lang="en-US"/>
          </a:p>
        </p:txBody>
      </p:sp>
    </p:spTree>
    <p:extLst>
      <p:ext uri="{BB962C8B-B14F-4D97-AF65-F5344CB8AC3E}">
        <p14:creationId xmlns:p14="http://schemas.microsoft.com/office/powerpoint/2010/main" val="162653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b="1" smtClean="0">
                <a:solidFill>
                  <a:srgbClr val="10CE9C"/>
                </a:solidFill>
              </a:rPr>
              <a:t>Cumulative Fines in ROW     </a:t>
            </a:r>
            <a:r>
              <a:rPr lang="en-US" smtClean="0"/>
              <a:t> </a:t>
            </a:r>
            <a:r>
              <a:rPr lang="en-US" sz="3200" smtClean="0"/>
              <a:t>Projected to Reach $34 Billion by 2020 </a:t>
            </a:r>
            <a:endParaRPr lang="en-US" sz="3200"/>
          </a:p>
        </p:txBody>
      </p:sp>
      <p:graphicFrame>
        <p:nvGraphicFramePr>
          <p:cNvPr id="4" name="Content Placeholder 3"/>
          <p:cNvGraphicFramePr>
            <a:graphicFrameLocks noGrp="1"/>
          </p:cNvGraphicFramePr>
          <p:nvPr>
            <p:ph idx="1"/>
            <p:extLst/>
          </p:nvPr>
        </p:nvGraphicFramePr>
        <p:xfrm>
          <a:off x="1447800" y="1600200"/>
          <a:ext cx="72390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124200" y="6096000"/>
            <a:ext cx="3124200" cy="369332"/>
          </a:xfrm>
          <a:prstGeom prst="rect">
            <a:avLst/>
          </a:prstGeom>
          <a:noFill/>
        </p:spPr>
        <p:txBody>
          <a:bodyPr wrap="square" rtlCol="0">
            <a:spAutoFit/>
          </a:bodyPr>
          <a:lstStyle/>
          <a:p>
            <a:r>
              <a:rPr lang="en-US" smtClean="0"/>
              <a:t>Average Year Cartel </a:t>
            </a:r>
            <a:r>
              <a:rPr lang="en-US" i="1" smtClean="0"/>
              <a:t>Penalized</a:t>
            </a:r>
            <a:r>
              <a:rPr lang="en-US" smtClean="0"/>
              <a:t> </a:t>
            </a:r>
            <a:endParaRPr lang="en-US"/>
          </a:p>
        </p:txBody>
      </p:sp>
      <p:sp>
        <p:nvSpPr>
          <p:cNvPr id="6" name="Date Placeholder 5"/>
          <p:cNvSpPr>
            <a:spLocks noGrp="1"/>
          </p:cNvSpPr>
          <p:nvPr>
            <p:ph type="dt" sz="half" idx="10"/>
          </p:nvPr>
        </p:nvSpPr>
        <p:spPr/>
        <p:txBody>
          <a:bodyPr/>
          <a:lstStyle/>
          <a:p>
            <a:r>
              <a:rPr lang="en-US" smtClean="0"/>
              <a:t>Mar 5, 2016</a:t>
            </a:r>
            <a:endParaRPr lang="en-US"/>
          </a:p>
        </p:txBody>
      </p:sp>
      <p:sp>
        <p:nvSpPr>
          <p:cNvPr id="7" name="Slide Number Placeholder 6"/>
          <p:cNvSpPr>
            <a:spLocks noGrp="1"/>
          </p:cNvSpPr>
          <p:nvPr>
            <p:ph type="sldNum" sz="quarter" idx="12"/>
          </p:nvPr>
        </p:nvSpPr>
        <p:spPr/>
        <p:txBody>
          <a:bodyPr/>
          <a:lstStyle/>
          <a:p>
            <a:fld id="{F11A0210-430F-401A-88DB-3E84F2F46565}" type="slidenum">
              <a:rPr lang="en-US" smtClean="0"/>
              <a:pPr/>
              <a:t>9</a:t>
            </a:fld>
            <a:endParaRPr lang="en-US"/>
          </a:p>
        </p:txBody>
      </p:sp>
      <p:sp>
        <p:nvSpPr>
          <p:cNvPr id="8" name="Footer Placeholder 7"/>
          <p:cNvSpPr>
            <a:spLocks noGrp="1"/>
          </p:cNvSpPr>
          <p:nvPr>
            <p:ph type="ftr" sz="quarter" idx="11"/>
          </p:nvPr>
        </p:nvSpPr>
        <p:spPr/>
        <p:txBody>
          <a:bodyPr/>
          <a:lstStyle/>
          <a:p>
            <a:r>
              <a:rPr lang="en-US"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 M Connor, Purdue U.</a:t>
            </a:r>
            <a:endParaRPr 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extBox 2"/>
          <p:cNvSpPr txBox="1"/>
          <p:nvPr/>
        </p:nvSpPr>
        <p:spPr>
          <a:xfrm rot="16200000">
            <a:off x="838200" y="3733800"/>
            <a:ext cx="930025" cy="369332"/>
          </a:xfrm>
          <a:prstGeom prst="rect">
            <a:avLst/>
          </a:prstGeom>
          <a:noFill/>
        </p:spPr>
        <p:txBody>
          <a:bodyPr wrap="none" rtlCol="0">
            <a:spAutoFit/>
          </a:bodyPr>
          <a:lstStyle/>
          <a:p>
            <a:r>
              <a:rPr lang="en-US" smtClean="0"/>
              <a:t>$ billion</a:t>
            </a:r>
            <a:endParaRPr lang="en-US"/>
          </a:p>
        </p:txBody>
      </p:sp>
    </p:spTree>
    <p:extLst>
      <p:ext uri="{BB962C8B-B14F-4D97-AF65-F5344CB8AC3E}">
        <p14:creationId xmlns:p14="http://schemas.microsoft.com/office/powerpoint/2010/main" val="1144328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5626</TotalTime>
  <Words>1538</Words>
  <Application>Microsoft Office PowerPoint</Application>
  <PresentationFormat>On-screen Show (4:3)</PresentationFormat>
  <Paragraphs>230</Paragraphs>
  <Slides>22</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 “Major Trends in Global Enforcement of International Cartels” </vt:lpstr>
      <vt:lpstr> Cumulative Corporate Penalties,                              Regions or Jurisdictions, Semi-Decades</vt:lpstr>
      <vt:lpstr> Trend in Cumulative Penalties                 Projected to Reach $280 billion by 2022</vt:lpstr>
      <vt:lpstr> Number of Antitrust Jurisdictions Prosecuting International Cartels Is Climbing</vt:lpstr>
      <vt:lpstr>  Intl. Cartel Fines Imposed by NCAs  (EU’s National Authorities) 1989-July 2016</vt:lpstr>
      <vt:lpstr> Total Fines in ROW Exploding </vt:lpstr>
      <vt:lpstr>Total CARTEL AMNESTIES Rising and Spreading across Jurisdictions</vt:lpstr>
      <vt:lpstr>Average Size of Fines per Decision Rising in ROW</vt:lpstr>
      <vt:lpstr>Cumulative Fines in ROW      Projected to Reach $34 Billion by 2020 </vt:lpstr>
      <vt:lpstr>Most ROW FINES Originate in Asia</vt:lpstr>
      <vt:lpstr> Most ROW FINES Originate in a                   Few Jurisdictions, 1990-2014</vt:lpstr>
      <vt:lpstr>INTERNATIONAL CARTELS INVESTIGATED IN INDIA, by Discovery Year</vt:lpstr>
      <vt:lpstr> Corporate Penalties Are Mostly Imposed on EU &amp; U.S. Companies</vt:lpstr>
      <vt:lpstr>Corporate Headquarters  of Known Penalized Firms</vt:lpstr>
      <vt:lpstr> Disposition of Executives Charged for International Price-Fixing in USA</vt:lpstr>
      <vt:lpstr> Trend in U.S. Private Recoveries ($ Bil.) </vt:lpstr>
      <vt:lpstr> Mean Severity Ratios of Penalties on         662 International Cartels, 1990-2015</vt:lpstr>
      <vt:lpstr>RECOVERY RATIOS:                      PENALTIES THAT DETER</vt:lpstr>
      <vt:lpstr> U.S. Damages, Penalties, and the  Optimal Penalty: The Lysine Cartel</vt:lpstr>
      <vt:lpstr> Why Over-Deterrence is Rare</vt:lpstr>
      <vt:lpstr> GLOBAL CARTELS REQUIRE COORINATED, GLOBAL ENFORCEMENT</vt:lpstr>
      <vt:lpstr> SUPERCARTELS A GROWING PROBLEM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OECD Forum Global Enforcement: International Cartels, 1990-2016</dc:title>
  <dc:creator>John</dc:creator>
  <cp:lastModifiedBy>HP-15</cp:lastModifiedBy>
  <cp:revision>32</cp:revision>
  <dcterms:created xsi:type="dcterms:W3CDTF">2016-09-18T18:07:13Z</dcterms:created>
  <dcterms:modified xsi:type="dcterms:W3CDTF">2017-03-02T12:30:26Z</dcterms:modified>
</cp:coreProperties>
</file>